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132" y="126"/>
      </p:cViewPr>
      <p:guideLst>
        <p:guide orient="horz" pos="1620"/>
        <p:guide pos="2880"/>
      </p:guideLst>
    </p:cSldViewPr>
  </p:slideViewPr>
  <p:notesTextViewPr>
    <p:cViewPr>
      <p:scale>
        <a:sx n="1" d="1"/>
        <a:sy n="1" d="1"/>
      </p:scale>
      <p:origin x="0" y="-13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054728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nk.springer.com/article/10.1186/s41239-018-0126-x#CR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science/article/pii/S1474034617304755#b006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ciencedirect.com/topics/computer-science/online-social-network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02e6281fe_2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502e6281fe_2_1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05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02e6281fe_2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solidFill>
                  <a:schemeClr val="dk1"/>
                </a:solidFill>
              </a:rPr>
              <a:t>(Marc Clarà and Elena Barberà )</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the 'learning paradox.' This paradox, first posed by Socrates (Plato, 2002), can be applied to connectivism as follows: </a:t>
            </a:r>
            <a:r>
              <a:rPr lang="en" b="1">
                <a:solidFill>
                  <a:schemeClr val="dk1"/>
                </a:solidFill>
              </a:rPr>
              <a:t>How do you recognize a pattern</a:t>
            </a:r>
            <a:r>
              <a:rPr lang="en">
                <a:solidFill>
                  <a:schemeClr val="dk1"/>
                </a:solidFill>
              </a:rPr>
              <a:t> if you do not already know that a specific configuration of connections is a pattern?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connectivism </a:t>
            </a:r>
            <a:r>
              <a:rPr lang="en" b="1">
                <a:solidFill>
                  <a:schemeClr val="dk1"/>
                </a:solidFill>
              </a:rPr>
              <a:t>underconceptualizes interaction and dialogue</a:t>
            </a:r>
            <a:r>
              <a:rPr lang="en">
                <a:solidFill>
                  <a:schemeClr val="dk1"/>
                </a:solidFill>
              </a:rPr>
              <a:t>, by understanding it as a learner’s connection to a human node in the network.</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connectivism is </a:t>
            </a:r>
            <a:r>
              <a:rPr lang="en" b="1">
                <a:solidFill>
                  <a:schemeClr val="dk1"/>
                </a:solidFill>
              </a:rPr>
              <a:t>unable to explain concept development</a:t>
            </a:r>
            <a:r>
              <a:rPr lang="en">
                <a:solidFill>
                  <a:schemeClr val="dk1"/>
                </a:solidFill>
              </a:rPr>
              <a:t>... if a concept consists of a specific pattern of associations, how can it be explained that the concept develops but the pattern of associations remains the same? Cf. Zheng, et.al. 2018 - d</a:t>
            </a:r>
            <a:r>
              <a:rPr lang="en" b="1">
                <a:solidFill>
                  <a:schemeClr val="dk1"/>
                </a:solidFill>
              </a:rPr>
              <a:t>oes not explain how the information provided in the nodes is integrated</a:t>
            </a:r>
            <a:r>
              <a:rPr lang="en">
                <a:solidFill>
                  <a:schemeClr val="dk1"/>
                </a:solidFill>
              </a:rPr>
              <a:t> into the existing knowledge structure of the network after the learning is built</a:t>
            </a:r>
            <a:endParaRPr>
              <a:solidFill>
                <a:schemeClr val="dk1"/>
              </a:solidFill>
            </a:endParaRPr>
          </a:p>
          <a:p>
            <a:pPr marL="0" lvl="0" indent="0" algn="l" rtl="0">
              <a:lnSpc>
                <a:spcPct val="115000"/>
              </a:lnSpc>
              <a:spcBef>
                <a:spcPts val="1200"/>
              </a:spcBef>
              <a:spcAft>
                <a:spcPts val="0"/>
              </a:spcAft>
              <a:buNone/>
            </a:pPr>
            <a:r>
              <a:rPr lang="en">
                <a:solidFill>
                  <a:schemeClr val="dk1"/>
                </a:solidFill>
              </a:rPr>
              <a:t>The </a:t>
            </a:r>
            <a:r>
              <a:rPr lang="en" b="1">
                <a:solidFill>
                  <a:schemeClr val="dk1"/>
                </a:solidFill>
              </a:rPr>
              <a:t>role of teachers and peer learning</a:t>
            </a:r>
            <a:r>
              <a:rPr lang="en">
                <a:solidFill>
                  <a:schemeClr val="dk1"/>
                </a:solidFill>
              </a:rPr>
              <a:t> in a collective sense counterbalances this tendency.” (Ament and Edwards, 2018)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What does </a:t>
            </a:r>
            <a:r>
              <a:rPr lang="en" b="1">
                <a:solidFill>
                  <a:schemeClr val="dk1"/>
                </a:solidFill>
              </a:rPr>
              <a:t>the person who is playing with the hyper-parameters </a:t>
            </a:r>
            <a:r>
              <a:rPr lang="en">
                <a:solidFill>
                  <a:schemeClr val="dk1"/>
                </a:solidFill>
              </a:rPr>
              <a:t>represent in the human mind? (Al Dahdouh, 2017)</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1200"/>
              </a:spcBef>
              <a:spcAft>
                <a:spcPts val="0"/>
              </a:spcAft>
              <a:buNone/>
            </a:pPr>
            <a:endParaRPr/>
          </a:p>
        </p:txBody>
      </p:sp>
      <p:sp>
        <p:nvSpPr>
          <p:cNvPr id="258" name="Google Shape;258;g502e6281fe_2_19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499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02e6281fe_2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b="1">
                <a:solidFill>
                  <a:schemeClr val="dk1"/>
                </a:solidFill>
              </a:rPr>
              <a:t>Gestalt </a:t>
            </a:r>
            <a:r>
              <a:rPr lang="en">
                <a:solidFill>
                  <a:schemeClr val="dk1"/>
                </a:solidFill>
              </a:rPr>
              <a:t> main principles  (similarity,  proximity,  continuation,  etc.)  are  laws  that  show  the way  human  mind  make  connections  and  associations.”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 Discoveries  in  cognitive  neuroscience  re-lated to the </a:t>
            </a:r>
            <a:r>
              <a:rPr lang="en" b="1">
                <a:solidFill>
                  <a:schemeClr val="dk1"/>
                </a:solidFill>
              </a:rPr>
              <a:t>operation of mirror neurons</a:t>
            </a:r>
            <a:r>
              <a:rPr lang="en">
                <a:solidFill>
                  <a:schemeClr val="dk1"/>
                </a:solidFill>
              </a:rPr>
              <a:t>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 The  large-scale  open network  course  (cMOOC) </a:t>
            </a:r>
            <a:r>
              <a:rPr lang="en" b="1">
                <a:solidFill>
                  <a:schemeClr val="dk1"/>
                </a:solidFill>
              </a:rPr>
              <a:t> based  on  connectivism</a:t>
            </a:r>
            <a:r>
              <a:rPr lang="en">
                <a:solidFill>
                  <a:schemeClr val="dk1"/>
                </a:solidFill>
              </a:rPr>
              <a:t>  from  the  neurocognitive  perspective - Al Dahdouh (</a:t>
            </a:r>
            <a:r>
              <a:rPr lang="en" u="sng">
                <a:solidFill>
                  <a:srgbClr val="1155CC"/>
                </a:solidFill>
                <a:hlinkClick r:id="rId3"/>
              </a:rPr>
              <a:t>2017</a:t>
            </a:r>
            <a:r>
              <a:rPr lang="en">
                <a:solidFill>
                  <a:schemeClr val="dk1"/>
                </a:solidFill>
              </a:rPr>
              <a:t>) made a comparison between the assumptions of Connectivism and the artificial neural network program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“Connectivism  agrees  with  </a:t>
            </a:r>
            <a:r>
              <a:rPr lang="en" b="1">
                <a:solidFill>
                  <a:schemeClr val="dk1"/>
                </a:solidFill>
              </a:rPr>
              <a:t>Constructivism  in  a  big  part  of  this  global view of the learner</a:t>
            </a:r>
            <a:r>
              <a:rPr lang="en">
                <a:solidFill>
                  <a:schemeClr val="dk1"/>
                </a:solidFill>
              </a:rPr>
              <a:t>, as Connectivism also considers that the learner has a main role in the learning process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Connectivism,  </a:t>
            </a:r>
            <a:r>
              <a:rPr lang="en" b="1">
                <a:solidFill>
                  <a:schemeClr val="dk1"/>
                </a:solidFill>
              </a:rPr>
              <a:t>similarly  to  Chaos  Theory</a:t>
            </a:r>
            <a:r>
              <a:rPr lang="en">
                <a:solidFill>
                  <a:schemeClr val="dk1"/>
                </a:solidFill>
              </a:rPr>
              <a:t>,  does  not  consider that learning is guided, creates a cognitive order and is intentional. They also agree in the idea of knowledge being constantly fluctuating, meaning that current  knowledge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According to Levin (2002), the main characteristics of the</a:t>
            </a:r>
            <a:r>
              <a:rPr lang="en" b="1">
                <a:solidFill>
                  <a:schemeClr val="dk1"/>
                </a:solidFill>
              </a:rPr>
              <a:t> Complex Adaptive Systems</a:t>
            </a:r>
            <a:r>
              <a:rPr lang="en">
                <a:solidFill>
                  <a:schemeClr val="dk1"/>
                </a:solidFill>
              </a:rPr>
              <a:t> are the diversity and individuality of its components,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Conversation Theory</a:t>
            </a:r>
            <a:r>
              <a:rPr lang="en">
                <a:solidFill>
                  <a:schemeClr val="dk1"/>
                </a:solidFill>
              </a:rPr>
              <a:t>,  originally suggested  by  Pask  (1975) ,Laurillard  (1993,  1999) …  </a:t>
            </a:r>
            <a:r>
              <a:rPr lang="en" b="1">
                <a:solidFill>
                  <a:schemeClr val="dk1"/>
                </a:solidFill>
              </a:rPr>
              <a:t>Actor-Network  Theory  (ANT)</a:t>
            </a:r>
            <a:r>
              <a:rPr lang="en">
                <a:solidFill>
                  <a:schemeClr val="dk1"/>
                </a:solidFill>
              </a:rPr>
              <a:t>  [4], also known as “actant-rhizome ontology”. It is a sociological approach born in the  80s  but  theoretically  developed  at  the  end  of  the  90s  mainly  with  the works of Latour (1999) and Law (1999).</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Network  Learning  (N-learning)</a:t>
            </a:r>
            <a:r>
              <a:rPr lang="en">
                <a:solidFill>
                  <a:schemeClr val="dk1"/>
                </a:solidFill>
              </a:rPr>
              <a:t>  of Polsani (2003), inspired in the works of Harasim (1995).</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 (Cabrero and Román, 2018)</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266" name="Google Shape;266;g502e6281fe_2_19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55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02e6281fe_2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Motivation</a:t>
            </a:r>
            <a:endParaRPr b="1">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“the  experimental  group  which  was  trained  using  connectivism approach showed the more scores in the post-test of academic self-efficacy and task value compared toCLT approach… the use  of  connectivism  theory  in  education  and  learning  process  will lead  to  </a:t>
            </a:r>
            <a:r>
              <a:rPr lang="en" b="1">
                <a:solidFill>
                  <a:schemeClr val="dk1"/>
                </a:solidFill>
              </a:rPr>
              <a:t>increased  motivational  beliefs</a:t>
            </a:r>
            <a:r>
              <a:rPr lang="en">
                <a:solidFill>
                  <a:schemeClr val="dk1"/>
                </a:solidFill>
              </a:rPr>
              <a:t>.”  (Borna and Fouladchang, 2018a)</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“most  of  the </a:t>
            </a:r>
            <a:r>
              <a:rPr lang="en" b="1">
                <a:solidFill>
                  <a:schemeClr val="dk1"/>
                </a:solidFill>
              </a:rPr>
              <a:t> experts  strongly  agreed </a:t>
            </a:r>
            <a:r>
              <a:rPr lang="en">
                <a:solidFill>
                  <a:schemeClr val="dk1"/>
                </a:solidFill>
              </a:rPr>
              <a:t> with  using  cloud-based  tools  and  Connectivism  learning  method...” (Kultawanicha, Koraneekija, &amp; Na-Songkhlaa, 2015)</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positive motivational outcome</a:t>
            </a:r>
            <a:r>
              <a:rPr lang="en">
                <a:solidFill>
                  <a:schemeClr val="dk1"/>
                </a:solidFill>
              </a:rPr>
              <a:t>s such as academic self-efficacy and task value in learners (Kultawanicha, Koraneekija, &amp;Na-Songkhlaa, 2015; Prince, 2017). Hence, the attention to the above features seems to be among the key principles of connoctivism,” (Borna and Fouladchang, 2018a)</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Autonomy and scaffolding</a:t>
            </a:r>
            <a:r>
              <a:rPr lang="en">
                <a:solidFill>
                  <a:schemeClr val="dk1"/>
                </a:solidFill>
              </a:rPr>
              <a:t> represent the main components in promoting intrinsic motivation in learning pharmaceutical sciences, beside competence and relatedness.” The high scores associated with student performances reflect our efforts to improve their self-confidence with organic chemistry, confirming the importance of motivational approaches.” (Angelini and Gasbarri, 2018)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
        <p:nvSpPr>
          <p:cNvPr id="274" name="Google Shape;274;g502e6281fe_2_20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07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1bfbbbec3_6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Ability to Learn</a:t>
            </a:r>
            <a:endParaRPr b="1">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It’s not social influence - (Fianu, et.al., 2018)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1200"/>
              </a:spcBef>
              <a:spcAft>
                <a:spcPts val="0"/>
              </a:spcAft>
              <a:buNone/>
            </a:pPr>
            <a:r>
              <a:rPr lang="en">
                <a:solidFill>
                  <a:schemeClr val="dk1"/>
                </a:solidFill>
              </a:rPr>
              <a:t>They</a:t>
            </a:r>
            <a:r>
              <a:rPr lang="en" b="1">
                <a:solidFill>
                  <a:schemeClr val="dk1"/>
                </a:solidFill>
              </a:rPr>
              <a:t> learnt that people generally see the world not as it is</a:t>
            </a:r>
            <a:r>
              <a:rPr lang="en">
                <a:solidFill>
                  <a:schemeClr val="dk1"/>
                </a:solidFill>
              </a:rPr>
              <a:t>, but as they are, or, as they are conditioned to see it.”  (Shrivastava, 2018)</a:t>
            </a:r>
            <a:endParaRPr>
              <a:solidFill>
                <a:schemeClr val="dk1"/>
              </a:solidFill>
            </a:endParaRPr>
          </a:p>
          <a:p>
            <a:pPr marL="0" lvl="0" indent="0" algn="l" rtl="0">
              <a:lnSpc>
                <a:spcPct val="115000"/>
              </a:lnSpc>
              <a:spcBef>
                <a:spcPts val="1200"/>
              </a:spcBef>
              <a:spcAft>
                <a:spcPts val="0"/>
              </a:spcAft>
              <a:buNone/>
            </a:pPr>
            <a:r>
              <a:rPr lang="en">
                <a:solidFill>
                  <a:schemeClr val="dk1"/>
                </a:solidFill>
              </a:rPr>
              <a:t>“Students in higher education learning environments will prepare for the future </a:t>
            </a:r>
            <a:r>
              <a:rPr lang="en" b="1">
                <a:solidFill>
                  <a:schemeClr val="dk1"/>
                </a:solidFill>
              </a:rPr>
              <a:t>when they become self-directed learners</a:t>
            </a:r>
            <a:r>
              <a:rPr lang="en">
                <a:solidFill>
                  <a:schemeClr val="dk1"/>
                </a:solidFill>
              </a:rPr>
              <a:t> and more motivated by learning than performance” </a:t>
            </a:r>
            <a:endParaRPr>
              <a:solidFill>
                <a:schemeClr val="dk1"/>
              </a:solidFill>
            </a:endParaRPr>
          </a:p>
          <a:p>
            <a:pPr marL="0" lvl="0" indent="0" algn="l" rtl="0">
              <a:lnSpc>
                <a:spcPct val="115000"/>
              </a:lnSpc>
              <a:spcBef>
                <a:spcPts val="1200"/>
              </a:spcBef>
              <a:spcAft>
                <a:spcPts val="0"/>
              </a:spcAft>
              <a:buNone/>
            </a:pPr>
            <a:r>
              <a:rPr lang="en">
                <a:solidFill>
                  <a:schemeClr val="dk1"/>
                </a:solidFill>
              </a:rPr>
              <a:t>Learners m</a:t>
            </a:r>
            <a:r>
              <a:rPr lang="en" b="1">
                <a:solidFill>
                  <a:schemeClr val="dk1"/>
                </a:solidFill>
              </a:rPr>
              <a:t>ust  control their  own  self-study  method </a:t>
            </a:r>
            <a:r>
              <a:rPr lang="en">
                <a:solidFill>
                  <a:schemeClr val="dk1"/>
                </a:solidFill>
              </a:rPr>
              <a:t> and  apply  various  learning  methods  to autonomous learning. Learning process and the learning outcome will relate to experience and building  up  new  experience. And learners  will  create  meaning  through  understanding  and lifelong process”  (Sarnok and Wannapiroon,2018) </a:t>
            </a:r>
            <a:endParaRPr>
              <a:solidFill>
                <a:schemeClr val="dk1"/>
              </a:solidFill>
            </a:endParaRPr>
          </a:p>
          <a:p>
            <a:pPr marL="0" lvl="0" indent="0" algn="l" rtl="0">
              <a:lnSpc>
                <a:spcPct val="115000"/>
              </a:lnSpc>
              <a:spcBef>
                <a:spcPts val="1200"/>
              </a:spcBef>
              <a:spcAft>
                <a:spcPts val="1200"/>
              </a:spcAft>
              <a:buNone/>
            </a:pPr>
            <a:endParaRPr>
              <a:solidFill>
                <a:schemeClr val="dk1"/>
              </a:solidFill>
            </a:endParaRPr>
          </a:p>
        </p:txBody>
      </p:sp>
      <p:sp>
        <p:nvSpPr>
          <p:cNvPr id="282" name="Google Shape;282;g51bfbbbec3_63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58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1bfbbbec3_6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Improved Outcomes based on Method</a:t>
            </a:r>
            <a:endParaRPr b="1">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1200"/>
              </a:spcBef>
              <a:spcAft>
                <a:spcPts val="0"/>
              </a:spcAft>
              <a:buNone/>
            </a:pPr>
            <a:r>
              <a:rPr lang="en">
                <a:solidFill>
                  <a:schemeClr val="dk1"/>
                </a:solidFill>
              </a:rPr>
              <a:t>Connotation of Relevance Theory -  -- “the proposed method </a:t>
            </a:r>
            <a:r>
              <a:rPr lang="en" b="1">
                <a:solidFill>
                  <a:schemeClr val="dk1"/>
                </a:solidFill>
              </a:rPr>
              <a:t>can effectively reduce the error rate</a:t>
            </a:r>
            <a:r>
              <a:rPr lang="en">
                <a:solidFill>
                  <a:schemeClr val="dk1"/>
                </a:solidFill>
              </a:rPr>
              <a:t> of students (Cao, 2018)</a:t>
            </a:r>
            <a:endParaRPr>
              <a:solidFill>
                <a:schemeClr val="dk1"/>
              </a:solidFill>
            </a:endParaRPr>
          </a:p>
          <a:p>
            <a:pPr marL="0" lvl="0" indent="0" algn="l" rtl="0">
              <a:lnSpc>
                <a:spcPct val="115000"/>
              </a:lnSpc>
              <a:spcBef>
                <a:spcPts val="1200"/>
              </a:spcBef>
              <a:spcAft>
                <a:spcPts val="0"/>
              </a:spcAft>
              <a:buNone/>
            </a:pPr>
            <a:r>
              <a:rPr lang="en">
                <a:solidFill>
                  <a:schemeClr val="dk1"/>
                </a:solidFill>
              </a:rPr>
              <a:t>“the study revealed that autonomy, diversity, interactivity, openness and Web 2.0 have a</a:t>
            </a:r>
            <a:r>
              <a:rPr lang="en" b="1">
                <a:solidFill>
                  <a:schemeClr val="dk1"/>
                </a:solidFill>
              </a:rPr>
              <a:t> positive significant effect on students' achievement</a:t>
            </a:r>
            <a:r>
              <a:rPr lang="en">
                <a:solidFill>
                  <a:schemeClr val="dk1"/>
                </a:solidFill>
              </a:rPr>
              <a:t>. (Zulkifley Mohamed and Nor Ubaidullah and Siti Yusof, 2018)</a:t>
            </a:r>
            <a:endParaRPr>
              <a:solidFill>
                <a:schemeClr val="dk1"/>
              </a:solidFill>
            </a:endParaRPr>
          </a:p>
          <a:p>
            <a:pPr marL="0" lvl="0" indent="0" algn="l" rtl="0">
              <a:lnSpc>
                <a:spcPct val="115000"/>
              </a:lnSpc>
              <a:spcBef>
                <a:spcPts val="1200"/>
              </a:spcBef>
              <a:spcAft>
                <a:spcPts val="0"/>
              </a:spcAft>
              <a:buNone/>
            </a:pPr>
            <a:r>
              <a:rPr lang="en">
                <a:solidFill>
                  <a:schemeClr val="dk1"/>
                </a:solidFill>
              </a:rPr>
              <a:t>Learning process and the learning outcome </a:t>
            </a:r>
            <a:r>
              <a:rPr lang="en" b="1">
                <a:solidFill>
                  <a:schemeClr val="dk1"/>
                </a:solidFill>
              </a:rPr>
              <a:t>will relate to experience</a:t>
            </a:r>
            <a:r>
              <a:rPr lang="en">
                <a:solidFill>
                  <a:schemeClr val="dk1"/>
                </a:solidFill>
              </a:rPr>
              <a:t> and building  up  new  experience. . (Sarnok and Wannapiroon,2018)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 trends in</a:t>
            </a:r>
            <a:r>
              <a:rPr lang="en" b="1">
                <a:solidFill>
                  <a:schemeClr val="dk1"/>
                </a:solidFill>
              </a:rPr>
              <a:t> performance improvement</a:t>
            </a:r>
            <a:r>
              <a:rPr lang="en">
                <a:solidFill>
                  <a:schemeClr val="dk1"/>
                </a:solidFill>
              </a:rPr>
              <a:t> concerning highly important concepts were identified.” (Réka Vas, Christian Weber, Dimitris Gkoumas,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The  results  showed  the connectivism  instructional method  was  significantly  more  effective  than  grammar-translation  method.”</a:t>
            </a:r>
            <a:endParaRPr>
              <a:solidFill>
                <a:schemeClr val="dk1"/>
              </a:solidFill>
            </a:endParaRPr>
          </a:p>
          <a:p>
            <a:pPr marL="0" lvl="0" indent="0" algn="l" rtl="0">
              <a:lnSpc>
                <a:spcPct val="115000"/>
              </a:lnSpc>
              <a:spcBef>
                <a:spcPts val="0"/>
              </a:spcBef>
              <a:spcAft>
                <a:spcPts val="0"/>
              </a:spcAft>
              <a:buNone/>
            </a:pPr>
            <a:r>
              <a:rPr lang="en">
                <a:solidFill>
                  <a:schemeClr val="dk1"/>
                </a:solidFill>
              </a:rPr>
              <a:t> The  explanation for  this finding is that the  students  in the  approach based  on connectivism theory  have opportunities  to </a:t>
            </a:r>
            <a:r>
              <a:rPr lang="en" b="1">
                <a:solidFill>
                  <a:schemeClr val="dk1"/>
                </a:solidFill>
              </a:rPr>
              <a:t> increase  academic  engagement  through  diversity  and  attention  to  the  individual's interest</a:t>
            </a:r>
            <a:r>
              <a:rPr lang="en">
                <a:solidFill>
                  <a:schemeClr val="dk1"/>
                </a:solidFill>
              </a:rPr>
              <a:t> in choosing content or tasks,the use of connected chanelles, constructive interaction with human and  in  human  resources,  managing  all  or  part  of  the  learning  and  knowledge  available,  and  up-to-date through  access  to  digital  space” (Borna and Fouladchang, 2018b)</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
        <p:nvSpPr>
          <p:cNvPr id="290" name="Google Shape;290;g51bfbbbec3_63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9428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1bfbbbec3_6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based on the theory of connectivism, </a:t>
            </a:r>
            <a:r>
              <a:rPr lang="en" b="1">
                <a:solidFill>
                  <a:schemeClr val="dk1"/>
                </a:solidFill>
              </a:rPr>
              <a:t>educators take an essential role</a:t>
            </a:r>
            <a:r>
              <a:rPr lang="en">
                <a:solidFill>
                  <a:schemeClr val="dk1"/>
                </a:solidFill>
              </a:rPr>
              <a:t> in digital learning.” (Wei and Hu,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The author believes that critical thinking is a means to achieve deep learning, the cultivation of</a:t>
            </a:r>
            <a:r>
              <a:rPr lang="en" b="1">
                <a:solidFill>
                  <a:schemeClr val="dk1"/>
                </a:solidFill>
              </a:rPr>
              <a:t> critical thinking ability and other higher-order thinking ability </a:t>
            </a:r>
            <a:r>
              <a:rPr lang="en">
                <a:solidFill>
                  <a:schemeClr val="dk1"/>
                </a:solidFill>
              </a:rPr>
              <a:t>is the goal of deep learning, while deep learning research is the focus of learning science research. (Honglin,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 is important to reflect on concepts such as </a:t>
            </a:r>
            <a:r>
              <a:rPr lang="en" b="1">
                <a:solidFill>
                  <a:schemeClr val="dk1"/>
                </a:solidFill>
              </a:rPr>
              <a:t>open education</a:t>
            </a:r>
            <a:r>
              <a:rPr lang="en">
                <a:solidFill>
                  <a:schemeClr val="dk1"/>
                </a:solidFill>
              </a:rPr>
              <a:t>, open educational resources, connectivism and</a:t>
            </a:r>
            <a:r>
              <a:rPr lang="en" b="1">
                <a:solidFill>
                  <a:schemeClr val="dk1"/>
                </a:solidFill>
              </a:rPr>
              <a:t> rhizomatic learning environments</a:t>
            </a:r>
            <a:r>
              <a:rPr lang="en">
                <a:solidFill>
                  <a:schemeClr val="dk1"/>
                </a:solidFill>
              </a:rPr>
              <a:t>, given that these are themes that are articulated and strengthened due to the cybercultu”  (Zaduski, Lopes and Schlunzen,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giving  students  </a:t>
            </a:r>
            <a:r>
              <a:rPr lang="en" b="1">
                <a:solidFill>
                  <a:schemeClr val="dk1"/>
                </a:solidFill>
              </a:rPr>
              <a:t>a  sense of control</a:t>
            </a:r>
            <a:r>
              <a:rPr lang="en">
                <a:solidFill>
                  <a:schemeClr val="dk1"/>
                </a:solidFill>
              </a:rPr>
              <a:t> also seems to be vital in successful SNS use. In this case, it was done through students’ control  over  the  content  and  direction  of  the  debate  and  how  and  when  they  engaged  in  online  negotiation.” (Pallas, Eidenfalk and Engel, 2018)</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Cognitive cities … vs ‘top down’ smart cities </a:t>
            </a:r>
            <a:r>
              <a:rPr lang="en">
                <a:solidFill>
                  <a:schemeClr val="dk1"/>
                </a:solidFill>
              </a:rPr>
              <a:t>(Tabacchi, et.al., 2018)</a:t>
            </a:r>
            <a:endParaRPr/>
          </a:p>
        </p:txBody>
      </p:sp>
      <p:sp>
        <p:nvSpPr>
          <p:cNvPr id="298" name="Google Shape;298;g51bfbbbec3_63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434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02e6281fe_2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Connectivism  foresees  </a:t>
            </a:r>
            <a:r>
              <a:rPr lang="en" b="1">
                <a:solidFill>
                  <a:schemeClr val="dk1"/>
                </a:solidFill>
              </a:rPr>
              <a:t>a  better  understanding</a:t>
            </a:r>
            <a:r>
              <a:rPr lang="en">
                <a:solidFill>
                  <a:schemeClr val="dk1"/>
                </a:solidFill>
              </a:rPr>
              <a:t>  of  a society in constant change and a knowledge continuously growing. - (Cabrero and Román,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Hallmarks of </a:t>
            </a:r>
            <a:r>
              <a:rPr lang="en" b="1">
                <a:solidFill>
                  <a:schemeClr val="dk1"/>
                </a:solidFill>
              </a:rPr>
              <a:t>best teaching and learning practices</a:t>
            </a:r>
            <a:r>
              <a:rPr lang="en">
                <a:solidFill>
                  <a:schemeClr val="dk1"/>
                </a:solidFill>
              </a:rPr>
              <a:t>: personalization, agency, authentic audience, connectivist, creativity - (Tucker, Wycoff and Green, 2017)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 combination  of </a:t>
            </a:r>
            <a:r>
              <a:rPr lang="en" b="1">
                <a:solidFill>
                  <a:schemeClr val="dk1"/>
                </a:solidFill>
              </a:rPr>
              <a:t> flexibility  in learning  with supported learner  autonomy</a:t>
            </a:r>
            <a:r>
              <a:rPr lang="en">
                <a:solidFill>
                  <a:schemeClr val="dk1"/>
                </a:solidFill>
              </a:rPr>
              <a:t>  leads  to both the  development  of  learners’  understanding and confidence” (Hazeldine, Yardley and Shearman, 2018)</a:t>
            </a:r>
            <a:endParaRPr>
              <a:solidFill>
                <a:schemeClr val="dk1"/>
              </a:solidFill>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rPr>
              <a:t>a robust, heterogeneous </a:t>
            </a:r>
            <a:r>
              <a:rPr lang="en" b="1">
                <a:solidFill>
                  <a:schemeClr val="dk1"/>
                </a:solidFill>
              </a:rPr>
              <a:t>personal learning network</a:t>
            </a:r>
            <a:r>
              <a:rPr lang="en">
                <a:solidFill>
                  <a:schemeClr val="dk1"/>
                </a:solidFill>
              </a:rPr>
              <a:t> that allows me to collaborate with people around the globe. (Ankel and Swaminathan,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“the Open Source Educative Processes framework (OSEP; Glassman et al. 2011; Glassman &amp; Kang 2016) posits that </a:t>
            </a:r>
            <a:r>
              <a:rPr lang="en" b="1">
                <a:solidFill>
                  <a:schemeClr val="dk1"/>
                </a:solidFill>
              </a:rPr>
              <a:t>online communities have become a driving force in knowledge production</a:t>
            </a:r>
            <a:r>
              <a:rPr lang="en">
                <a:solidFill>
                  <a:schemeClr val="dk1"/>
                </a:solidFill>
              </a:rPr>
              <a:t> and dissemination… (Kuznetcova, Glassman and Lin, 2018)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Virtual Communities of Building Knowledge (VCBK) … “GNU/Linux is a program developed by a VCBK.” (Diaz and de Frutos  , 2017)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learning and knowledge are not transferred</a:t>
            </a:r>
            <a:r>
              <a:rPr lang="en">
                <a:solidFill>
                  <a:schemeClr val="dk1"/>
                </a:solidFill>
              </a:rPr>
              <a:t> from one network member to another, but rather the product of the creative acts of all members’ interactions.</a:t>
            </a:r>
            <a:endParaRPr>
              <a:solidFill>
                <a:schemeClr val="dk1"/>
              </a:solidFill>
            </a:endParaRPr>
          </a:p>
          <a:p>
            <a:pPr marL="0" lvl="0" indent="0" algn="l" rtl="0">
              <a:lnSpc>
                <a:spcPct val="115000"/>
              </a:lnSpc>
              <a:spcBef>
                <a:spcPts val="0"/>
              </a:spcBef>
              <a:spcAft>
                <a:spcPts val="0"/>
              </a:spcAft>
              <a:buNone/>
            </a:pPr>
            <a:r>
              <a:rPr lang="en">
                <a:solidFill>
                  <a:schemeClr val="dk1"/>
                </a:solidFill>
              </a:rPr>
              <a:t>That was the key moment when the course 6.002x becomes a VCBK</a:t>
            </a:r>
            <a:endParaRPr>
              <a:solidFill>
                <a:schemeClr val="dk1"/>
              </a:solidFill>
            </a:endParaRPr>
          </a:p>
          <a:p>
            <a:pPr marL="0" lvl="0" indent="0" algn="l" rtl="0">
              <a:lnSpc>
                <a:spcPct val="115000"/>
              </a:lnSpc>
              <a:spcBef>
                <a:spcPts val="0"/>
              </a:spcBef>
              <a:spcAft>
                <a:spcPts val="0"/>
              </a:spcAft>
              <a:buNone/>
            </a:pPr>
            <a:r>
              <a:rPr lang="en">
                <a:solidFill>
                  <a:schemeClr val="dk1"/>
                </a:solidFill>
              </a:rPr>
              <a:t>Perhaps the most important aspect of a MOOC is that </a:t>
            </a:r>
            <a:r>
              <a:rPr lang="en" b="1">
                <a:solidFill>
                  <a:schemeClr val="dk1"/>
                </a:solidFill>
              </a:rPr>
              <a:t>learning and knowledge are the result of group interaction </a:t>
            </a:r>
            <a:r>
              <a:rPr lang="en">
                <a:solidFill>
                  <a:schemeClr val="dk1"/>
                </a:solidFill>
              </a:rPr>
              <a:t>by means of technology… Diaz and de Frutos  , 2017)</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
        <p:nvSpPr>
          <p:cNvPr id="306" name="Google Shape;306;g502e6281fe_2_2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417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1bfbbbec3_63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1bfbbbec3_63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58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02e6281fe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“According to Downes (2012), connectivism is the knowledge distributed across a network of connections, and, therefore, learning consists in the ability to construct and go across those networks. It </a:t>
            </a:r>
            <a:r>
              <a:rPr lang="en" b="1">
                <a:solidFill>
                  <a:schemeClr val="dk1"/>
                </a:solidFill>
              </a:rPr>
              <a:t>implies that the links must precede the linked parts, the laws of interaction must precede their content and the relations between the subjects must precede the subjects that are related</a:t>
            </a:r>
            <a:r>
              <a:rPr lang="en">
                <a:solidFill>
                  <a:schemeClr val="dk1"/>
                </a:solidFill>
              </a:rPr>
              <a:t> (quoting Marrero-Guillamón, 2012).”: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“Connectivism refers to the</a:t>
            </a:r>
            <a:r>
              <a:rPr lang="en" b="1">
                <a:solidFill>
                  <a:schemeClr val="dk1"/>
                </a:solidFill>
              </a:rPr>
              <a:t> knowledge that emerges in the network from the interaction within a group of knowledge construction</a:t>
            </a:r>
            <a:r>
              <a:rPr lang="en">
                <a:solidFill>
                  <a:schemeClr val="dk1"/>
                </a:solidFill>
              </a:rPr>
              <a:t>. This means that there is no knowledge of any of the nodes in the network; connectivism is the knowledge that emerges in the network, in the interaction between nodes, and transcends its members in a collaborative knowledge building process. This process should not be perceived as a deterministic development, it may arise spontaneously, but it is something that should be encouraged.”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(J. A. Díaz y T. Hernández de Frutos, 2018)</a:t>
            </a:r>
            <a:endParaRPr/>
          </a:p>
        </p:txBody>
      </p:sp>
      <p:sp>
        <p:nvSpPr>
          <p:cNvPr id="193" name="Google Shape;193;g502e6281fe_2_1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96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1bfbbbec3_6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“The research results were as follows: (1) the</a:t>
            </a:r>
            <a:r>
              <a:rPr lang="en" b="1" dirty="0">
                <a:solidFill>
                  <a:schemeClr val="dk1"/>
                </a:solidFill>
              </a:rPr>
              <a:t> proposed model has  5  components</a:t>
            </a:r>
            <a:r>
              <a:rPr lang="en" dirty="0">
                <a:solidFill>
                  <a:schemeClr val="dk1"/>
                </a:solidFill>
              </a:rPr>
              <a:t>,  namely  Virtual  Classroom,  Cloud-based  Tools,  Role  of  Teacher,  Learning Resources  and  Learning  Assessment.  (2)  The  model  of  connectivism  learning  consists  of  4  steps  including:  (1)  Aggregating,  (2)  Remixing,  (3)  Repurposing, and (4) Feed Forward.” (Kultawanicha,  Koraneekija,  and  Na-Songkhlaa, 2015).</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Connectivism is used to interpret and understand the   processes   related   to  learning   and   knowledge   in the   current   world, particularly  regarding  the  technological  evolution of  social  networks  and  e-learning  .  Therefore,  the  principles  of  Connectivism  </a:t>
            </a:r>
            <a:r>
              <a:rPr lang="en" b="1" dirty="0">
                <a:solidFill>
                  <a:schemeClr val="dk1"/>
                </a:solidFill>
              </a:rPr>
              <a:t>should  not  be  used  to explain every kind of learning and knowledge</a:t>
            </a:r>
            <a:r>
              <a:rPr lang="en" dirty="0">
                <a:solidFill>
                  <a:schemeClr val="dk1"/>
                </a:solidFill>
              </a:rPr>
              <a:t> as some gaps could be found in its  principles.  These  gaps  are  covered  by  previous theories  “complemented” by  Connectivism  in  order  to  adapt  them  to  the  digital  technological  world. (Downes, 2008, 2013). In  its  endeavour  to  understand  knowledge  and  learning,  Connectivism defines  the  human  mind  as  a  network  which  adapts  to  its  environment. Therefore,  </a:t>
            </a:r>
            <a:r>
              <a:rPr lang="en" b="1" dirty="0">
                <a:solidFill>
                  <a:schemeClr val="dk1"/>
                </a:solidFill>
              </a:rPr>
              <a:t>learning  could  be  defined  as  the  process  of  creating  networks  by means  of  connections</a:t>
            </a:r>
            <a:r>
              <a:rPr lang="en" dirty="0">
                <a:solidFill>
                  <a:schemeClr val="dk1"/>
                </a:solidFill>
              </a:rPr>
              <a:t>  among  several  nodes  and  knowledge  would  be  held  in these  networks.  The  role  of  the  learner  is  both  active  and  creative  because they  need  to  constantly  adapt  to  the  changing  environment  by  making  new connections,  identifying  patterns  and  learning  through  the  decision  making experience (Siemens 2006, 2013). One of the main ideas in Connectivism is that</a:t>
            </a:r>
            <a:r>
              <a:rPr lang="en" b="1" dirty="0">
                <a:solidFill>
                  <a:schemeClr val="dk1"/>
                </a:solidFill>
              </a:rPr>
              <a:t> knowledge is something unpredictable,  unstable,  uncontrollable  and  in  continuous  growth</a:t>
            </a:r>
            <a:r>
              <a:rPr lang="en" dirty="0">
                <a:solidFill>
                  <a:schemeClr val="dk1"/>
                </a:solidFill>
              </a:rPr>
              <a:t>,  which means  that  it  goes  beyond  the  total  control  of  a  person  and  might  be  in  their external  networks  (communities,  digital  devices,  etc.)  constantly  changing. Therefore, </a:t>
            </a:r>
            <a:r>
              <a:rPr lang="en" b="1" dirty="0">
                <a:solidFill>
                  <a:schemeClr val="dk1"/>
                </a:solidFill>
              </a:rPr>
              <a:t>Connectivism is not only the idea of individual human knowledge and learning, but also an approach to understand the collective mentality of a network of individuals</a:t>
            </a:r>
            <a:r>
              <a:rPr lang="en" dirty="0">
                <a:solidFill>
                  <a:schemeClr val="dk1"/>
                </a:solidFill>
              </a:rPr>
              <a:t>, a community or a society based on the same principle: the generation of network ecologies constantly changing and evolving.</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(Cabrero and Román, 2018)</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
        <p:nvSpPr>
          <p:cNvPr id="201" name="Google Shape;201;g51bfbbbec3_63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391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02e6281fe_2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“Central in the connectivistic view on knowledge is that</a:t>
            </a:r>
            <a:r>
              <a:rPr lang="en" b="1">
                <a:solidFill>
                  <a:schemeClr val="dk1"/>
                </a:solidFill>
              </a:rPr>
              <a:t> learning is a </a:t>
            </a:r>
            <a:r>
              <a:rPr lang="en" b="1" i="1">
                <a:solidFill>
                  <a:schemeClr val="dk1"/>
                </a:solidFill>
              </a:rPr>
              <a:t>network formation process</a:t>
            </a:r>
            <a:r>
              <a:rPr lang="en" u="sng">
                <a:solidFill>
                  <a:srgbClr val="1155CC"/>
                </a:solidFill>
                <a:hlinkClick r:id="rId3"/>
              </a:rPr>
              <a:t>[12]</a:t>
            </a:r>
            <a:r>
              <a:rPr lang="en">
                <a:solidFill>
                  <a:schemeClr val="dk1"/>
                </a:solidFill>
              </a:rPr>
              <a:t>. </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Networks in this context refer to</a:t>
            </a:r>
            <a:r>
              <a:rPr lang="en">
                <a:solidFill>
                  <a:schemeClr val="dk1"/>
                </a:solidFill>
                <a:uFill>
                  <a:noFill/>
                </a:uFill>
                <a:hlinkClick r:id="rId4"/>
              </a:rPr>
              <a:t> </a:t>
            </a:r>
            <a:r>
              <a:rPr lang="en" u="sng">
                <a:solidFill>
                  <a:srgbClr val="1155CC"/>
                </a:solidFill>
                <a:hlinkClick r:id="rId4"/>
              </a:rPr>
              <a:t>online social networks</a:t>
            </a:r>
            <a:r>
              <a:rPr lang="en">
                <a:solidFill>
                  <a:schemeClr val="dk1"/>
                </a:solidFill>
              </a:rPr>
              <a:t> which are adaptive, fluid, and readily scalable in size and scope. </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Context in the connectivistic view includes elements like emotions, recent experiences, beliefs, and the surrounding environment</a:t>
            </a:r>
            <a:endParaRPr>
              <a:solidFill>
                <a:schemeClr val="dk1"/>
              </a:solidFill>
            </a:endParaRPr>
          </a:p>
          <a:p>
            <a:pPr marL="0" lvl="0" indent="0" algn="l" rtl="0">
              <a:lnSpc>
                <a:spcPct val="115000"/>
              </a:lnSpc>
              <a:spcBef>
                <a:spcPts val="0"/>
              </a:spcBef>
              <a:spcAft>
                <a:spcPts val="0"/>
              </a:spcAft>
              <a:buNone/>
            </a:pPr>
            <a:r>
              <a:rPr lang="en">
                <a:solidFill>
                  <a:schemeClr val="dk1"/>
                </a:solidFill>
              </a:rPr>
              <a:t>(Johansson, et.al.,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solutions proposed by the authors (to make schools smart) are as follows: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t>
            </a:r>
            <a:r>
              <a:rPr lang="en" b="1">
                <a:solidFill>
                  <a:schemeClr val="dk1"/>
                </a:solidFill>
              </a:rPr>
              <a:t>Establishment of a network between schools, teachers and students</a:t>
            </a:r>
            <a:r>
              <a:rPr lang="en">
                <a:solidFill>
                  <a:schemeClr val="dk1"/>
                </a:solidFill>
              </a:rPr>
              <a:t> to transfer experiences and to help update knowledge and learning of principals, teachers and students across the country.</a:t>
            </a:r>
            <a:endParaRPr>
              <a:solidFill>
                <a:schemeClr val="dk1"/>
              </a:solidFill>
            </a:endParaRPr>
          </a:p>
          <a:p>
            <a:pPr marL="0" lvl="0" indent="0" algn="l" rtl="0">
              <a:lnSpc>
                <a:spcPct val="115000"/>
              </a:lnSpc>
              <a:spcBef>
                <a:spcPts val="0"/>
              </a:spcBef>
              <a:spcAft>
                <a:spcPts val="0"/>
              </a:spcAft>
              <a:buNone/>
            </a:pPr>
            <a:r>
              <a:rPr lang="en">
                <a:solidFill>
                  <a:schemeClr val="dk1"/>
                </a:solidFill>
              </a:rPr>
              <a:t>- </a:t>
            </a:r>
            <a:r>
              <a:rPr lang="en" b="1">
                <a:solidFill>
                  <a:schemeClr val="dk1"/>
                </a:solidFill>
              </a:rPr>
              <a:t>To be able to perform in the new world of knowledge, we need to see the connecting forces</a:t>
            </a:r>
            <a:r>
              <a:rPr lang="en">
                <a:solidFill>
                  <a:schemeClr val="dk1"/>
                </a:solidFill>
              </a:rPr>
              <a:t>. Connectivism and connective knowledge, meaning-making, pattern recognition and absolute certainty are our required skills (Medhi Attar. 2018.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a:t>
            </a:r>
            <a:r>
              <a:rPr lang="en" b="1">
                <a:solidFill>
                  <a:schemeClr val="dk1"/>
                </a:solidFill>
              </a:rPr>
              <a:t>Decision-making   is   itself   a   learning   process. </a:t>
            </a:r>
            <a:r>
              <a:rPr lang="en">
                <a:solidFill>
                  <a:schemeClr val="dk1"/>
                </a:solidFill>
              </a:rPr>
              <a:t>Choosing what to learn and the meaning of incoming information  is  seen  through  the  lens  of  a  shifting reality. While there is a right answer now, it may be wrong tomorrow due to alterations in the information climate affecting the decision.” (Mlasi and Naidoo,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“Kropf (2013) describes 21st century students as “</a:t>
            </a:r>
            <a:r>
              <a:rPr lang="en" b="1">
                <a:solidFill>
                  <a:schemeClr val="dk1"/>
                </a:solidFill>
              </a:rPr>
              <a:t>do-it-yourself</a:t>
            </a:r>
            <a:r>
              <a:rPr lang="en">
                <a:solidFill>
                  <a:schemeClr val="dk1"/>
                </a:solidFill>
              </a:rPr>
              <a:t>” learners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(Hazeldine, Yardley and Shearman, 2018) </a:t>
            </a:r>
            <a:endParaRPr>
              <a:solidFill>
                <a:schemeClr val="dk1"/>
              </a:solidFill>
            </a:endParaRPr>
          </a:p>
        </p:txBody>
      </p:sp>
      <p:sp>
        <p:nvSpPr>
          <p:cNvPr id="209" name="Google Shape;209;g502e6281fe_2_1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35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02e6281fe_2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Kop (2011), for instance, researched PLENK2010…  The results showed that</a:t>
            </a:r>
            <a:r>
              <a:rPr lang="en" b="1">
                <a:solidFill>
                  <a:schemeClr val="dk1"/>
                </a:solidFill>
              </a:rPr>
              <a:t> not all students were able to autonomously direct their own learning</a:t>
            </a:r>
            <a:r>
              <a:rPr lang="en">
                <a:solidFill>
                  <a:schemeClr val="dk1"/>
                </a:solidFill>
              </a:rPr>
              <a:t> and master critical literacies,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Connectivism has yet to recognize </a:t>
            </a:r>
            <a:r>
              <a:rPr lang="en" b="1">
                <a:solidFill>
                  <a:schemeClr val="dk1"/>
                </a:solidFill>
              </a:rPr>
              <a:t>how learners form connections</a:t>
            </a:r>
            <a:r>
              <a:rPr lang="en">
                <a:solidFill>
                  <a:schemeClr val="dk1"/>
                </a:solidFill>
              </a:rPr>
              <a:t> to the variety of resources, </a:t>
            </a:r>
            <a:endParaRPr>
              <a:solidFill>
                <a:schemeClr val="dk1"/>
              </a:solidFill>
            </a:endParaRPr>
          </a:p>
          <a:p>
            <a:pPr marL="0" lvl="0" indent="0" algn="l" rtl="0">
              <a:lnSpc>
                <a:spcPct val="115000"/>
              </a:lnSpc>
              <a:spcBef>
                <a:spcPts val="0"/>
              </a:spcBef>
              <a:spcAft>
                <a:spcPts val="0"/>
              </a:spcAft>
              <a:buNone/>
            </a:pPr>
            <a:r>
              <a:rPr lang="en" b="1">
                <a:solidFill>
                  <a:schemeClr val="dk1"/>
                </a:solidFill>
              </a:rPr>
              <a:t>How a learner forms connection to a node </a:t>
            </a:r>
            <a:r>
              <a:rPr lang="en">
                <a:solidFill>
                  <a:schemeClr val="dk1"/>
                </a:solidFill>
              </a:rPr>
              <a:t>can be summarized into three consecutive stages: (1) planning and forethought; (2) cognitive processing; (3) evaluating.</a:t>
            </a:r>
            <a:endParaRPr>
              <a:solidFill>
                <a:schemeClr val="dk1"/>
              </a:solidFill>
            </a:endParaRPr>
          </a:p>
          <a:p>
            <a:pPr marL="0" lvl="0" indent="0" algn="l" rtl="0">
              <a:lnSpc>
                <a:spcPct val="115000"/>
              </a:lnSpc>
              <a:spcBef>
                <a:spcPts val="0"/>
              </a:spcBef>
              <a:spcAft>
                <a:spcPts val="0"/>
              </a:spcAft>
              <a:buNone/>
            </a:pPr>
            <a:r>
              <a:rPr lang="en">
                <a:solidFill>
                  <a:schemeClr val="dk1"/>
                </a:solidFill>
              </a:rPr>
              <a:t>(AlDahdouh,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Mackness and Bell (2015) cited by (Gonçalves and Osório, 2018) - Although many students experienced the light side of the course, </a:t>
            </a:r>
            <a:r>
              <a:rPr lang="en" b="1">
                <a:solidFill>
                  <a:schemeClr val="dk1"/>
                </a:solidFill>
              </a:rPr>
              <a:t>some had mixed feelings and experiences, while some even felt disconnected</a:t>
            </a:r>
            <a:r>
              <a:rPr lang="en">
                <a:solidFill>
                  <a:schemeClr val="dk1"/>
                </a:solidFill>
              </a:rPr>
              <a:t>, demotivated, demoralized, disenfranchised, and disturbed — the dark side</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there are no activities in MOOC that can be implemented collectively</a:t>
            </a:r>
            <a:r>
              <a:rPr lang="en">
                <a:solidFill>
                  <a:schemeClr val="dk1"/>
                </a:solidFill>
              </a:rPr>
              <a:t>, so there is a tendency for the lack of involvement and participation of teachers. (Gonçalves and Osório,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“Connectivism as a teaching trend of virtual education </a:t>
            </a:r>
            <a:r>
              <a:rPr lang="en" b="1">
                <a:solidFill>
                  <a:schemeClr val="dk1"/>
                </a:solidFill>
              </a:rPr>
              <a:t>threatens in a way the human condition</a:t>
            </a:r>
            <a:r>
              <a:rPr lang="en">
                <a:solidFill>
                  <a:schemeClr val="dk1"/>
                </a:solidFill>
              </a:rPr>
              <a:t> with respect to their existential problems, their social ties,  their  values,  due  to  the  so-called,  according  to  Bauman  (2004),  the  generation of liquid modernity.  So a new question arises: </a:t>
            </a:r>
            <a:r>
              <a:rPr lang="en" b="1">
                <a:solidFill>
                  <a:schemeClr val="dk1"/>
                </a:solidFill>
              </a:rPr>
              <a:t>Has connectivism turned  out  to  be  a  new  behaviorism?</a:t>
            </a:r>
            <a:r>
              <a:rPr lang="en">
                <a:solidFill>
                  <a:schemeClr val="dk1"/>
                </a:solidFill>
              </a:rPr>
              <a:t>  Is  it  useful  for  the  improvement  of  teaching-learning processes?”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(Pando, 2018)</a:t>
            </a:r>
            <a:endParaRPr>
              <a:solidFill>
                <a:schemeClr val="dk1"/>
              </a:solidFill>
            </a:endParaRPr>
          </a:p>
        </p:txBody>
      </p:sp>
      <p:sp>
        <p:nvSpPr>
          <p:cNvPr id="217" name="Google Shape;217;g502e6281fe_2_15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88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02e6281fe_2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interaction around topics and topic generation </a:t>
            </a:r>
            <a:r>
              <a:rPr lang="en" b="1">
                <a:solidFill>
                  <a:schemeClr val="dk1"/>
                </a:solidFill>
              </a:rPr>
              <a:t>supports the idea of learning as network creation</a:t>
            </a:r>
            <a:r>
              <a:rPr lang="en">
                <a:solidFill>
                  <a:schemeClr val="dk1"/>
                </a:solidFill>
              </a:rPr>
              <a:t> after the analysis of participation patterns that are based on some deep interactive topic.</a:t>
            </a:r>
            <a:endParaRPr>
              <a:solidFill>
                <a:schemeClr val="dk1"/>
              </a:solidFill>
            </a:endParaRPr>
          </a:p>
          <a:p>
            <a:pPr marL="0" lvl="0" indent="0" algn="l" rtl="0">
              <a:lnSpc>
                <a:spcPct val="115000"/>
              </a:lnSpc>
              <a:spcBef>
                <a:spcPts val="0"/>
              </a:spcBef>
              <a:spcAft>
                <a:spcPts val="0"/>
              </a:spcAft>
              <a:buNone/>
            </a:pPr>
            <a:r>
              <a:rPr lang="en">
                <a:solidFill>
                  <a:schemeClr val="dk1"/>
                </a:solidFill>
              </a:rPr>
              <a:t>(Wang, Anderson and Chen,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One way the connectivism learning theory is being utilized is in </a:t>
            </a:r>
            <a:r>
              <a:rPr lang="en" b="1">
                <a:solidFill>
                  <a:schemeClr val="dk1"/>
                </a:solidFill>
              </a:rPr>
              <a:t>Active Learning Classrooms</a:t>
            </a:r>
            <a:r>
              <a:rPr lang="en">
                <a:solidFill>
                  <a:schemeClr val="dk1"/>
                </a:solidFill>
              </a:rPr>
              <a:t> (ALC) (however) Gebre et al. (2015) stated that for an ALC to be effective, three parts must be in place: the </a:t>
            </a:r>
            <a:r>
              <a:rPr lang="en" b="1">
                <a:solidFill>
                  <a:schemeClr val="dk1"/>
                </a:solidFill>
              </a:rPr>
              <a:t>transmission of knowledge</a:t>
            </a:r>
            <a:r>
              <a:rPr lang="en">
                <a:solidFill>
                  <a:schemeClr val="dk1"/>
                </a:solidFill>
              </a:rPr>
              <a:t> (which is wrong - SD), engagement of students and the ability to develop learning independence” (Profit, 2019)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a:t>
            </a:r>
            <a:r>
              <a:rPr lang="en" b="1">
                <a:solidFill>
                  <a:schemeClr val="dk1"/>
                </a:solidFill>
              </a:rPr>
              <a:t>Five strategies for implementing connectivism in the traditional K-12 classrooms</a:t>
            </a:r>
            <a:r>
              <a:rPr lang="en">
                <a:solidFill>
                  <a:schemeClr val="dk1"/>
                </a:solidFill>
              </a:rPr>
              <a:t> are (1) shifting from teacher-centered to student-centered pedagogy, (2) incorporating technology with readily-available devices, (3) never providing information that students can access themselves, (4) incorporate and practice utilizing technology networks, and (5) incorporate and practice utilizing social networks.” (Rice, 2018)</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
        <p:nvSpPr>
          <p:cNvPr id="225" name="Google Shape;225;g502e6281fe_2_16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151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02e6281fe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a:t>
            </a:r>
            <a:r>
              <a:rPr lang="en" b="1">
                <a:solidFill>
                  <a:schemeClr val="dk1"/>
                </a:solidFill>
              </a:rPr>
              <a:t>The theoretical basis of microlearning is connectivism</a:t>
            </a:r>
            <a:r>
              <a:rPr lang="en">
                <a:solidFill>
                  <a:schemeClr val="dk1"/>
                </a:solidFill>
              </a:rPr>
              <a:t>, which focuses on the importance of our human capabilities to form connections between ideas, with each other and with different sources of information.”+”These connections between ideas in individual learners’ brains are formed, developed and maintained in what Siemens calls learning ecologies. </a:t>
            </a:r>
            <a:r>
              <a:rPr lang="en" b="1">
                <a:solidFill>
                  <a:schemeClr val="dk1"/>
                </a:solidFill>
              </a:rPr>
              <a:t>Learning ecologies</a:t>
            </a:r>
            <a:r>
              <a:rPr lang="en">
                <a:solidFill>
                  <a:schemeClr val="dk1"/>
                </a:solidFill>
              </a:rPr>
              <a:t> can vary in size, scope and complexity, but they are all composed of networks of individuals and information Sources.” (De Gagne, et. al.,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“The principles are the same as those of OERs, that is, the </a:t>
            </a:r>
            <a:r>
              <a:rPr lang="en" b="1">
                <a:solidFill>
                  <a:schemeClr val="dk1"/>
                </a:solidFill>
              </a:rPr>
              <a:t>contents organized and structured at the beginning of the course served more to initiate discussions</a:t>
            </a:r>
            <a:r>
              <a:rPr lang="en">
                <a:solidFill>
                  <a:schemeClr val="dk1"/>
                </a:solidFill>
              </a:rPr>
              <a:t> and to foster curiosity rather than to be considered "absolute truths" or as contents to be memorized and reproduced in assessments.”</a:t>
            </a:r>
            <a:endParaRPr>
              <a:solidFill>
                <a:schemeClr val="dk1"/>
              </a:solidFill>
            </a:endParaRPr>
          </a:p>
          <a:p>
            <a:pPr marL="0" lvl="0" indent="0" algn="l" rtl="0">
              <a:lnSpc>
                <a:spcPct val="115000"/>
              </a:lnSpc>
              <a:spcBef>
                <a:spcPts val="0"/>
              </a:spcBef>
              <a:spcAft>
                <a:spcPts val="0"/>
              </a:spcAft>
              <a:buNone/>
            </a:pPr>
            <a:r>
              <a:rPr lang="en">
                <a:solidFill>
                  <a:schemeClr val="dk1"/>
                </a:solidFill>
              </a:rPr>
              <a:t> (Zaduski, Lopes and Schlunzen, 2018)</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233" name="Google Shape;233;g502e6281fe_2_16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974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02e6281fe_2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the combination and allocation of group members should comply with the principle of voluntariness, but </a:t>
            </a:r>
            <a:r>
              <a:rPr lang="en" b="1">
                <a:solidFill>
                  <a:schemeClr val="dk1"/>
                </a:solidFill>
              </a:rPr>
              <a:t>it should take equal role </a:t>
            </a:r>
            <a:r>
              <a:rPr lang="en">
                <a:solidFill>
                  <a:schemeClr val="dk1"/>
                </a:solidFill>
              </a:rPr>
              <a:t>and group members perform their duties.” (Piao and Ma, 2018, talking about  Teaching Design Strategy of Innovation and Entrepreneurship Course of College Students)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“investigates the global role of MOOCs in e-learning. </a:t>
            </a:r>
            <a:r>
              <a:rPr lang="en" b="1">
                <a:solidFill>
                  <a:schemeClr val="dk1"/>
                </a:solidFill>
              </a:rPr>
              <a:t>MOOCs has emerged due to learning theories related to learners whether individuals or networks of learners</a:t>
            </a:r>
            <a:r>
              <a:rPr lang="en">
                <a:solidFill>
                  <a:schemeClr val="dk1"/>
                </a:solidFill>
              </a:rPr>
              <a:t>. Therefore, this paper reviews Massive Open Online Courses characteristics, it spread around the world, its practical implementation in e-learning”</a:t>
            </a:r>
            <a:endParaRPr>
              <a:solidFill>
                <a:schemeClr val="dk1"/>
              </a:solidFill>
            </a:endParaRPr>
          </a:p>
          <a:p>
            <a:pPr marL="0" lvl="0" indent="0" algn="l" rtl="0">
              <a:lnSpc>
                <a:spcPct val="115000"/>
              </a:lnSpc>
              <a:spcBef>
                <a:spcPts val="0"/>
              </a:spcBef>
              <a:spcAft>
                <a:spcPts val="0"/>
              </a:spcAft>
              <a:buNone/>
            </a:pPr>
            <a:r>
              <a:rPr lang="en">
                <a:solidFill>
                  <a:schemeClr val="dk1"/>
                </a:solidFill>
              </a:rPr>
              <a:t>(Mahmod, Ali and Shah,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“Our model of </a:t>
            </a:r>
            <a:r>
              <a:rPr lang="en" b="1">
                <a:solidFill>
                  <a:schemeClr val="dk1"/>
                </a:solidFill>
              </a:rPr>
              <a:t>Global Learning is an extension of Connectivism</a:t>
            </a:r>
            <a:r>
              <a:rPr lang="en">
                <a:solidFill>
                  <a:schemeClr val="dk1"/>
                </a:solidFill>
              </a:rPr>
              <a:t> to offer an innovative and practical approach to the enormous problem of global Public Health human resource shortages.”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(Madhok, Frank and Heller, 2018)</a:t>
            </a:r>
            <a:endParaRPr>
              <a:solidFill>
                <a:schemeClr val="dk1"/>
              </a:solidFill>
            </a:endParaRPr>
          </a:p>
        </p:txBody>
      </p:sp>
      <p:sp>
        <p:nvSpPr>
          <p:cNvPr id="241" name="Google Shape;241;g502e6281fe_2_17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83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02e6281fe_2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some authors argue that </a:t>
            </a:r>
            <a:r>
              <a:rPr lang="en" b="1">
                <a:solidFill>
                  <a:schemeClr val="dk1"/>
                </a:solidFill>
              </a:rPr>
              <a:t>connectivism should not be considered a new theory of learning</a:t>
            </a:r>
            <a:r>
              <a:rPr lang="en">
                <a:solidFill>
                  <a:schemeClr val="dk1"/>
                </a:solidFill>
              </a:rPr>
              <a:t> and/or question its fundamentals (Kerr, 2007; Kop &amp; Hill,</a:t>
            </a:r>
            <a:endParaRPr>
              <a:solidFill>
                <a:schemeClr val="dk1"/>
              </a:solidFill>
            </a:endParaRPr>
          </a:p>
          <a:p>
            <a:pPr marL="0" lvl="0" indent="0" algn="l" rtl="0">
              <a:lnSpc>
                <a:spcPct val="115000"/>
              </a:lnSpc>
              <a:spcBef>
                <a:spcPts val="0"/>
              </a:spcBef>
              <a:spcAft>
                <a:spcPts val="0"/>
              </a:spcAft>
              <a:buNone/>
            </a:pPr>
            <a:r>
              <a:rPr lang="en">
                <a:solidFill>
                  <a:schemeClr val="dk1"/>
                </a:solidFill>
              </a:rPr>
              <a:t>2008; Kop, 2011; Bell, 2011; Clarà &amp; Barberà, 2014), Anderson and Dron (2011, 2012) (Homanova, et al.,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Connectivism can be perceived as an </a:t>
            </a:r>
            <a:r>
              <a:rPr lang="en" b="1">
                <a:solidFill>
                  <a:schemeClr val="dk1"/>
                </a:solidFill>
              </a:rPr>
              <a:t>extension of existing theories</a:t>
            </a:r>
            <a:r>
              <a:rPr lang="en">
                <a:solidFill>
                  <a:schemeClr val="dk1"/>
                </a:solidFill>
              </a:rPr>
              <a:t>, eg. by Tracey 2009. (Homanova, et al., 2018)</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Connectivism  is  </a:t>
            </a:r>
            <a:r>
              <a:rPr lang="en" b="1">
                <a:solidFill>
                  <a:schemeClr val="dk1"/>
                </a:solidFill>
              </a:rPr>
              <a:t>only  the  evolution  of previous  schools  and  not  a theoretical  revolution</a:t>
            </a:r>
            <a:r>
              <a:rPr lang="en">
                <a:solidFill>
                  <a:schemeClr val="dk1"/>
                </a:solidFill>
              </a:rPr>
              <a:t>  in  pedagogy.” (Cabrero and Román, 2018)</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249" name="Google Shape;249;g502e6281fe_2_18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33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7"/>
        <p:cNvGrpSpPr/>
        <p:nvPr/>
      </p:nvGrpSpPr>
      <p:grpSpPr>
        <a:xfrm>
          <a:off x="0" y="0"/>
          <a:ext cx="0" cy="0"/>
          <a:chOff x="0" y="0"/>
          <a:chExt cx="0" cy="0"/>
        </a:xfrm>
      </p:grpSpPr>
      <p:grpSp>
        <p:nvGrpSpPr>
          <p:cNvPr id="68" name="Google Shape;68;p14"/>
          <p:cNvGrpSpPr/>
          <p:nvPr/>
        </p:nvGrpSpPr>
        <p:grpSpPr>
          <a:xfrm>
            <a:off x="0" y="-6350"/>
            <a:ext cx="9144000" cy="5149850"/>
            <a:chOff x="0" y="-8467"/>
            <a:chExt cx="12192000" cy="6866467"/>
          </a:xfrm>
        </p:grpSpPr>
        <p:cxnSp>
          <p:nvCxnSpPr>
            <p:cNvPr id="69" name="Google Shape;69;p1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70" name="Google Shape;70;p14"/>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71" name="Google Shape;71;p1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72" name="Google Shape;72;p1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73" name="Google Shape;73;p14"/>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 name="Google Shape;74;p1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B4A3A">
                <a:alpha val="69803"/>
              </a:srgbClr>
            </a:solidFill>
            <a:ln>
              <a:noFill/>
            </a:ln>
          </p:spPr>
        </p:sp>
        <p:sp>
          <p:nvSpPr>
            <p:cNvPr id="75" name="Google Shape;75;p1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6C680">
                <a:alpha val="69803"/>
              </a:srgbClr>
            </a:solidFill>
            <a:ln>
              <a:noFill/>
            </a:ln>
          </p:spPr>
        </p:sp>
        <p:sp>
          <p:nvSpPr>
            <p:cNvPr id="76" name="Google Shape;76;p1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77" name="Google Shape;77;p1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8" name="Google Shape;78;p14"/>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79" name="Google Shape;79;p14"/>
          <p:cNvSpPr txBox="1">
            <a:spLocks noGrp="1"/>
          </p:cNvSpPr>
          <p:nvPr>
            <p:ph type="ctrTitle"/>
          </p:nvPr>
        </p:nvSpPr>
        <p:spPr>
          <a:xfrm>
            <a:off x="1130300" y="1803400"/>
            <a:ext cx="5825202" cy="1234726"/>
          </a:xfrm>
          <a:prstGeom prst="rect">
            <a:avLst/>
          </a:prstGeom>
          <a:noFill/>
          <a:ln>
            <a:noFill/>
          </a:ln>
        </p:spPr>
        <p:txBody>
          <a:bodyPr spcFirstLastPara="1" wrap="square" lIns="68575" tIns="34275" rIns="68575" bIns="34275" anchor="b" anchorCtr="0"/>
          <a:lstStyle>
            <a:lvl1pPr lvl="0" algn="r">
              <a:spcBef>
                <a:spcPts val="0"/>
              </a:spcBef>
              <a:spcAft>
                <a:spcPts val="0"/>
              </a:spcAft>
              <a:buClr>
                <a:schemeClr val="accent1"/>
              </a:buClr>
              <a:buSzPts val="4100"/>
              <a:buFont typeface="Trebuchet MS"/>
              <a:buNone/>
              <a:defRPr sz="4100">
                <a:solidFill>
                  <a:schemeClr val="accen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4"/>
          <p:cNvSpPr txBox="1">
            <a:spLocks noGrp="1"/>
          </p:cNvSpPr>
          <p:nvPr>
            <p:ph type="subTitle" idx="1"/>
          </p:nvPr>
        </p:nvSpPr>
        <p:spPr>
          <a:xfrm>
            <a:off x="1130300" y="3038125"/>
            <a:ext cx="5825202" cy="822674"/>
          </a:xfrm>
          <a:prstGeom prst="rect">
            <a:avLst/>
          </a:prstGeom>
          <a:noFill/>
          <a:ln>
            <a:noFill/>
          </a:ln>
        </p:spPr>
        <p:txBody>
          <a:bodyPr spcFirstLastPara="1" wrap="square" lIns="68575" tIns="34275" rIns="68575" bIns="34275" anchor="t" anchorCtr="0"/>
          <a:lstStyle>
            <a:lvl1pPr lvl="0" algn="r">
              <a:spcBef>
                <a:spcPts val="800"/>
              </a:spcBef>
              <a:spcAft>
                <a:spcPts val="0"/>
              </a:spcAft>
              <a:buSzPts val="1100"/>
              <a:buNone/>
              <a:defRPr>
                <a:solidFill>
                  <a:srgbClr val="7F7F7F"/>
                </a:solidFill>
              </a:defRPr>
            </a:lvl1pPr>
            <a:lvl2pPr lvl="1" algn="ctr">
              <a:spcBef>
                <a:spcPts val="800"/>
              </a:spcBef>
              <a:spcAft>
                <a:spcPts val="0"/>
              </a:spcAft>
              <a:buSzPts val="1000"/>
              <a:buNone/>
              <a:defRPr>
                <a:solidFill>
                  <a:srgbClr val="888888"/>
                </a:solidFill>
              </a:defRPr>
            </a:lvl2pPr>
            <a:lvl3pPr lvl="2" algn="ctr">
              <a:spcBef>
                <a:spcPts val="800"/>
              </a:spcBef>
              <a:spcAft>
                <a:spcPts val="0"/>
              </a:spcAft>
              <a:buSzPts val="800"/>
              <a:buNone/>
              <a:defRPr>
                <a:solidFill>
                  <a:srgbClr val="888888"/>
                </a:solidFill>
              </a:defRPr>
            </a:lvl3pPr>
            <a:lvl4pPr lvl="3" algn="ctr">
              <a:spcBef>
                <a:spcPts val="800"/>
              </a:spcBef>
              <a:spcAft>
                <a:spcPts val="0"/>
              </a:spcAft>
              <a:buSzPts val="700"/>
              <a:buNone/>
              <a:defRPr>
                <a:solidFill>
                  <a:srgbClr val="888888"/>
                </a:solidFill>
              </a:defRPr>
            </a:lvl4pPr>
            <a:lvl5pPr lvl="4" algn="ctr">
              <a:spcBef>
                <a:spcPts val="800"/>
              </a:spcBef>
              <a:spcAft>
                <a:spcPts val="0"/>
              </a:spcAft>
              <a:buSzPts val="700"/>
              <a:buNone/>
              <a:defRPr>
                <a:solidFill>
                  <a:srgbClr val="888888"/>
                </a:solidFill>
              </a:defRPr>
            </a:lvl5pPr>
            <a:lvl6pPr lvl="5" algn="ctr">
              <a:spcBef>
                <a:spcPts val="800"/>
              </a:spcBef>
              <a:spcAft>
                <a:spcPts val="0"/>
              </a:spcAft>
              <a:buSzPts val="700"/>
              <a:buNone/>
              <a:defRPr>
                <a:solidFill>
                  <a:srgbClr val="888888"/>
                </a:solidFill>
              </a:defRPr>
            </a:lvl6pPr>
            <a:lvl7pPr lvl="6" algn="ctr">
              <a:spcBef>
                <a:spcPts val="800"/>
              </a:spcBef>
              <a:spcAft>
                <a:spcPts val="0"/>
              </a:spcAft>
              <a:buSzPts val="700"/>
              <a:buNone/>
              <a:defRPr>
                <a:solidFill>
                  <a:srgbClr val="888888"/>
                </a:solidFill>
              </a:defRPr>
            </a:lvl7pPr>
            <a:lvl8pPr lvl="7" algn="ctr">
              <a:spcBef>
                <a:spcPts val="800"/>
              </a:spcBef>
              <a:spcAft>
                <a:spcPts val="0"/>
              </a:spcAft>
              <a:buSzPts val="700"/>
              <a:buNone/>
              <a:defRPr>
                <a:solidFill>
                  <a:srgbClr val="888888"/>
                </a:solidFill>
              </a:defRPr>
            </a:lvl8pPr>
            <a:lvl9pPr lvl="8" algn="ctr">
              <a:spcBef>
                <a:spcPts val="800"/>
              </a:spcBef>
              <a:spcAft>
                <a:spcPts val="0"/>
              </a:spcAft>
              <a:buSzPts val="700"/>
              <a:buNone/>
              <a:defRPr>
                <a:solidFill>
                  <a:srgbClr val="888888"/>
                </a:solidFill>
              </a:defRPr>
            </a:lvl9pPr>
          </a:lstStyle>
          <a:p>
            <a:endParaRPr/>
          </a:p>
        </p:txBody>
      </p:sp>
      <p:sp>
        <p:nvSpPr>
          <p:cNvPr id="81" name="Google Shape;81;p14"/>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4"/>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4"/>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lstStyle>
            <a:lvl1pPr lvl="0" algn="l">
              <a:spcBef>
                <a:spcPts val="0"/>
              </a:spcBef>
              <a:spcAft>
                <a:spcPts val="0"/>
              </a:spcAft>
              <a:buClr>
                <a:schemeClr val="accent1"/>
              </a:buClr>
              <a:buSzPts val="2700"/>
              <a:buFont typeface="Trebuchet MS"/>
              <a:buNone/>
              <a:defRPr sz="2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5"/>
          <p:cNvSpPr txBox="1">
            <a:spLocks noGrp="1"/>
          </p:cNvSpPr>
          <p:nvPr>
            <p:ph type="body" idx="1"/>
          </p:nvPr>
        </p:nvSpPr>
        <p:spPr>
          <a:xfrm>
            <a:off x="508000" y="1620442"/>
            <a:ext cx="6447501" cy="2910580"/>
          </a:xfrm>
          <a:prstGeom prst="rect">
            <a:avLst/>
          </a:prstGeom>
          <a:noFill/>
          <a:ln>
            <a:noFill/>
          </a:ln>
        </p:spPr>
        <p:txBody>
          <a:bodyPr spcFirstLastPara="1" wrap="square" lIns="68575" tIns="34275" rIns="68575" bIns="34275" anchor="t" anchorCtr="0"/>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87" name="Google Shape;87;p15"/>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5"/>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5"/>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508001" y="2025650"/>
            <a:ext cx="6447501" cy="1369936"/>
          </a:xfrm>
          <a:prstGeom prst="rect">
            <a:avLst/>
          </a:prstGeom>
          <a:noFill/>
          <a:ln>
            <a:noFill/>
          </a:ln>
        </p:spPr>
        <p:txBody>
          <a:bodyPr spcFirstLastPara="1" wrap="square" lIns="68575" tIns="34275" rIns="68575" bIns="34275" anchor="b" anchorCtr="0"/>
          <a:lstStyle>
            <a:lvl1pPr lvl="0" algn="l">
              <a:spcBef>
                <a:spcPts val="0"/>
              </a:spcBef>
              <a:spcAft>
                <a:spcPts val="0"/>
              </a:spcAft>
              <a:buClr>
                <a:schemeClr val="accent1"/>
              </a:buClr>
              <a:buSzPts val="3000"/>
              <a:buFont typeface="Trebuchet MS"/>
              <a:buNone/>
              <a:defRPr sz="30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6"/>
          <p:cNvSpPr txBox="1">
            <a:spLocks noGrp="1"/>
          </p:cNvSpPr>
          <p:nvPr>
            <p:ph type="body" idx="1"/>
          </p:nvPr>
        </p:nvSpPr>
        <p:spPr>
          <a:xfrm>
            <a:off x="508001" y="3395586"/>
            <a:ext cx="6447501" cy="645300"/>
          </a:xfrm>
          <a:prstGeom prst="rect">
            <a:avLst/>
          </a:prstGeom>
          <a:noFill/>
          <a:ln>
            <a:noFill/>
          </a:ln>
        </p:spPr>
        <p:txBody>
          <a:bodyPr spcFirstLastPara="1" wrap="square" lIns="68575" tIns="34275" rIns="68575" bIns="34275" anchor="t" anchorCtr="0"/>
          <a:lstStyle>
            <a:lvl1pPr marL="457200" lvl="0" indent="-228600" algn="l">
              <a:spcBef>
                <a:spcPts val="800"/>
              </a:spcBef>
              <a:spcAft>
                <a:spcPts val="0"/>
              </a:spcAft>
              <a:buSzPts val="1200"/>
              <a:buNone/>
              <a:defRPr sz="1500">
                <a:solidFill>
                  <a:srgbClr val="7F7F7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93" name="Google Shape;93;p16"/>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6"/>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6"/>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lstStyle>
            <a:lvl1pPr lvl="0" algn="l">
              <a:spcBef>
                <a:spcPts val="0"/>
              </a:spcBef>
              <a:spcAft>
                <a:spcPts val="0"/>
              </a:spcAft>
              <a:buClr>
                <a:schemeClr val="accen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17"/>
          <p:cNvSpPr txBox="1">
            <a:spLocks noGrp="1"/>
          </p:cNvSpPr>
          <p:nvPr>
            <p:ph type="body" idx="1"/>
          </p:nvPr>
        </p:nvSpPr>
        <p:spPr>
          <a:xfrm>
            <a:off x="508000" y="1620442"/>
            <a:ext cx="3138026" cy="2910579"/>
          </a:xfrm>
          <a:prstGeom prst="rect">
            <a:avLst/>
          </a:prstGeom>
          <a:noFill/>
          <a:ln>
            <a:noFill/>
          </a:ln>
        </p:spPr>
        <p:txBody>
          <a:bodyPr spcFirstLastPara="1" wrap="square" lIns="68575" tIns="34275" rIns="68575" bIns="34275" anchor="t" anchorCtr="0"/>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99" name="Google Shape;99;p17"/>
          <p:cNvSpPr txBox="1">
            <a:spLocks noGrp="1"/>
          </p:cNvSpPr>
          <p:nvPr>
            <p:ph type="body" idx="2"/>
          </p:nvPr>
        </p:nvSpPr>
        <p:spPr>
          <a:xfrm>
            <a:off x="3817477" y="1620442"/>
            <a:ext cx="3138025" cy="2910580"/>
          </a:xfrm>
          <a:prstGeom prst="rect">
            <a:avLst/>
          </a:prstGeom>
          <a:noFill/>
          <a:ln>
            <a:noFill/>
          </a:ln>
        </p:spPr>
        <p:txBody>
          <a:bodyPr spcFirstLastPara="1" wrap="square" lIns="68575" tIns="34275" rIns="68575" bIns="34275" anchor="t" anchorCtr="0"/>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00" name="Google Shape;100;p17"/>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7"/>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17"/>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lstStyle>
            <a:lvl1pPr lvl="0" algn="l">
              <a:spcBef>
                <a:spcPts val="0"/>
              </a:spcBef>
              <a:spcAft>
                <a:spcPts val="0"/>
              </a:spcAft>
              <a:buClr>
                <a:schemeClr val="accent1"/>
              </a:buClr>
              <a:buSzPts val="2700"/>
              <a:buFont typeface="Trebuchet MS"/>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18"/>
          <p:cNvSpPr txBox="1">
            <a:spLocks noGrp="1"/>
          </p:cNvSpPr>
          <p:nvPr>
            <p:ph type="body" idx="1"/>
          </p:nvPr>
        </p:nvSpPr>
        <p:spPr>
          <a:xfrm>
            <a:off x="506809" y="1620737"/>
            <a:ext cx="3139217" cy="432197"/>
          </a:xfrm>
          <a:prstGeom prst="rect">
            <a:avLst/>
          </a:prstGeom>
          <a:noFill/>
          <a:ln>
            <a:noFill/>
          </a:ln>
        </p:spPr>
        <p:txBody>
          <a:bodyPr spcFirstLastPara="1" wrap="square" lIns="68575" tIns="34275" rIns="68575" bIns="34275" anchor="b" anchorCtr="0"/>
          <a:lstStyle>
            <a:lvl1pPr marL="457200" lvl="0" indent="-228600" algn="l">
              <a:spcBef>
                <a:spcPts val="800"/>
              </a:spcBef>
              <a:spcAft>
                <a:spcPts val="0"/>
              </a:spcAft>
              <a:buSzPts val="1400"/>
              <a:buNone/>
              <a:defRPr sz="1800" b="0"/>
            </a:lvl1pPr>
            <a:lvl2pPr marL="914400" lvl="1" indent="-228600" algn="l">
              <a:spcBef>
                <a:spcPts val="800"/>
              </a:spcBef>
              <a:spcAft>
                <a:spcPts val="0"/>
              </a:spcAft>
              <a:buSzPts val="1200"/>
              <a:buNone/>
              <a:defRPr sz="1500" b="1"/>
            </a:lvl2pPr>
            <a:lvl3pPr marL="1371600" lvl="2" indent="-228600" algn="l">
              <a:spcBef>
                <a:spcPts val="800"/>
              </a:spcBef>
              <a:spcAft>
                <a:spcPts val="0"/>
              </a:spcAft>
              <a:buSzPts val="1100"/>
              <a:buNone/>
              <a:defRPr sz="1400" b="1"/>
            </a:lvl3pPr>
            <a:lvl4pPr marL="1828800" lvl="3" indent="-228600" algn="l">
              <a:spcBef>
                <a:spcPts val="800"/>
              </a:spcBef>
              <a:spcAft>
                <a:spcPts val="0"/>
              </a:spcAft>
              <a:buSzPts val="1000"/>
              <a:buNone/>
              <a:defRPr sz="1200" b="1"/>
            </a:lvl4pPr>
            <a:lvl5pPr marL="2286000" lvl="4" indent="-228600" algn="l">
              <a:spcBef>
                <a:spcPts val="800"/>
              </a:spcBef>
              <a:spcAft>
                <a:spcPts val="0"/>
              </a:spcAft>
              <a:buSzPts val="1000"/>
              <a:buNone/>
              <a:defRPr sz="1200" b="1"/>
            </a:lvl5pPr>
            <a:lvl6pPr marL="2743200" lvl="5" indent="-228600" algn="l">
              <a:spcBef>
                <a:spcPts val="800"/>
              </a:spcBef>
              <a:spcAft>
                <a:spcPts val="0"/>
              </a:spcAft>
              <a:buSzPts val="1000"/>
              <a:buNone/>
              <a:defRPr sz="1200" b="1"/>
            </a:lvl6pPr>
            <a:lvl7pPr marL="3200400" lvl="6" indent="-228600" algn="l">
              <a:spcBef>
                <a:spcPts val="800"/>
              </a:spcBef>
              <a:spcAft>
                <a:spcPts val="0"/>
              </a:spcAft>
              <a:buSzPts val="1000"/>
              <a:buNone/>
              <a:defRPr sz="1200" b="1"/>
            </a:lvl7pPr>
            <a:lvl8pPr marL="3657600" lvl="7" indent="-228600" algn="l">
              <a:spcBef>
                <a:spcPts val="800"/>
              </a:spcBef>
              <a:spcAft>
                <a:spcPts val="0"/>
              </a:spcAft>
              <a:buSzPts val="1000"/>
              <a:buNone/>
              <a:defRPr sz="1200" b="1"/>
            </a:lvl8pPr>
            <a:lvl9pPr marL="4114800" lvl="8" indent="-228600" algn="l">
              <a:spcBef>
                <a:spcPts val="800"/>
              </a:spcBef>
              <a:spcAft>
                <a:spcPts val="0"/>
              </a:spcAft>
              <a:buSzPts val="1000"/>
              <a:buNone/>
              <a:defRPr sz="1200" b="1"/>
            </a:lvl9pPr>
          </a:lstStyle>
          <a:p>
            <a:endParaRPr/>
          </a:p>
        </p:txBody>
      </p:sp>
      <p:sp>
        <p:nvSpPr>
          <p:cNvPr id="106" name="Google Shape;106;p18"/>
          <p:cNvSpPr txBox="1">
            <a:spLocks noGrp="1"/>
          </p:cNvSpPr>
          <p:nvPr>
            <p:ph type="body" idx="2"/>
          </p:nvPr>
        </p:nvSpPr>
        <p:spPr>
          <a:xfrm>
            <a:off x="506809" y="2052934"/>
            <a:ext cx="3139217" cy="2478088"/>
          </a:xfrm>
          <a:prstGeom prst="rect">
            <a:avLst/>
          </a:prstGeom>
          <a:noFill/>
          <a:ln>
            <a:noFill/>
          </a:ln>
        </p:spPr>
        <p:txBody>
          <a:bodyPr spcFirstLastPara="1" wrap="square" lIns="68575" tIns="34275" rIns="68575" bIns="34275" anchor="t" anchorCtr="0"/>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07" name="Google Shape;107;p18"/>
          <p:cNvSpPr txBox="1">
            <a:spLocks noGrp="1"/>
          </p:cNvSpPr>
          <p:nvPr>
            <p:ph type="body" idx="3"/>
          </p:nvPr>
        </p:nvSpPr>
        <p:spPr>
          <a:xfrm>
            <a:off x="3816287" y="1620737"/>
            <a:ext cx="3139213" cy="432197"/>
          </a:xfrm>
          <a:prstGeom prst="rect">
            <a:avLst/>
          </a:prstGeom>
          <a:noFill/>
          <a:ln>
            <a:noFill/>
          </a:ln>
        </p:spPr>
        <p:txBody>
          <a:bodyPr spcFirstLastPara="1" wrap="square" lIns="68575" tIns="34275" rIns="68575" bIns="34275" anchor="b" anchorCtr="0"/>
          <a:lstStyle>
            <a:lvl1pPr marL="457200" lvl="0" indent="-228600" algn="l">
              <a:spcBef>
                <a:spcPts val="800"/>
              </a:spcBef>
              <a:spcAft>
                <a:spcPts val="0"/>
              </a:spcAft>
              <a:buSzPts val="1400"/>
              <a:buNone/>
              <a:defRPr sz="1800" b="0"/>
            </a:lvl1pPr>
            <a:lvl2pPr marL="914400" lvl="1" indent="-228600" algn="l">
              <a:spcBef>
                <a:spcPts val="800"/>
              </a:spcBef>
              <a:spcAft>
                <a:spcPts val="0"/>
              </a:spcAft>
              <a:buSzPts val="1200"/>
              <a:buNone/>
              <a:defRPr sz="1500" b="1"/>
            </a:lvl2pPr>
            <a:lvl3pPr marL="1371600" lvl="2" indent="-228600" algn="l">
              <a:spcBef>
                <a:spcPts val="800"/>
              </a:spcBef>
              <a:spcAft>
                <a:spcPts val="0"/>
              </a:spcAft>
              <a:buSzPts val="1100"/>
              <a:buNone/>
              <a:defRPr sz="1400" b="1"/>
            </a:lvl3pPr>
            <a:lvl4pPr marL="1828800" lvl="3" indent="-228600" algn="l">
              <a:spcBef>
                <a:spcPts val="800"/>
              </a:spcBef>
              <a:spcAft>
                <a:spcPts val="0"/>
              </a:spcAft>
              <a:buSzPts val="1000"/>
              <a:buNone/>
              <a:defRPr sz="1200" b="1"/>
            </a:lvl4pPr>
            <a:lvl5pPr marL="2286000" lvl="4" indent="-228600" algn="l">
              <a:spcBef>
                <a:spcPts val="800"/>
              </a:spcBef>
              <a:spcAft>
                <a:spcPts val="0"/>
              </a:spcAft>
              <a:buSzPts val="1000"/>
              <a:buNone/>
              <a:defRPr sz="1200" b="1"/>
            </a:lvl5pPr>
            <a:lvl6pPr marL="2743200" lvl="5" indent="-228600" algn="l">
              <a:spcBef>
                <a:spcPts val="800"/>
              </a:spcBef>
              <a:spcAft>
                <a:spcPts val="0"/>
              </a:spcAft>
              <a:buSzPts val="1000"/>
              <a:buNone/>
              <a:defRPr sz="1200" b="1"/>
            </a:lvl6pPr>
            <a:lvl7pPr marL="3200400" lvl="6" indent="-228600" algn="l">
              <a:spcBef>
                <a:spcPts val="800"/>
              </a:spcBef>
              <a:spcAft>
                <a:spcPts val="0"/>
              </a:spcAft>
              <a:buSzPts val="1000"/>
              <a:buNone/>
              <a:defRPr sz="1200" b="1"/>
            </a:lvl7pPr>
            <a:lvl8pPr marL="3657600" lvl="7" indent="-228600" algn="l">
              <a:spcBef>
                <a:spcPts val="800"/>
              </a:spcBef>
              <a:spcAft>
                <a:spcPts val="0"/>
              </a:spcAft>
              <a:buSzPts val="1000"/>
              <a:buNone/>
              <a:defRPr sz="1200" b="1"/>
            </a:lvl8pPr>
            <a:lvl9pPr marL="4114800" lvl="8" indent="-228600" algn="l">
              <a:spcBef>
                <a:spcPts val="800"/>
              </a:spcBef>
              <a:spcAft>
                <a:spcPts val="0"/>
              </a:spcAft>
              <a:buSzPts val="1000"/>
              <a:buNone/>
              <a:defRPr sz="1200" b="1"/>
            </a:lvl9pPr>
          </a:lstStyle>
          <a:p>
            <a:endParaRPr/>
          </a:p>
        </p:txBody>
      </p:sp>
      <p:sp>
        <p:nvSpPr>
          <p:cNvPr id="108" name="Google Shape;108;p18"/>
          <p:cNvSpPr txBox="1">
            <a:spLocks noGrp="1"/>
          </p:cNvSpPr>
          <p:nvPr>
            <p:ph type="body" idx="4"/>
          </p:nvPr>
        </p:nvSpPr>
        <p:spPr>
          <a:xfrm>
            <a:off x="3816288" y="2052934"/>
            <a:ext cx="3139213" cy="2478088"/>
          </a:xfrm>
          <a:prstGeom prst="rect">
            <a:avLst/>
          </a:prstGeom>
          <a:noFill/>
          <a:ln>
            <a:noFill/>
          </a:ln>
        </p:spPr>
        <p:txBody>
          <a:bodyPr spcFirstLastPara="1" wrap="square" lIns="68575" tIns="34275" rIns="68575" bIns="34275" anchor="t" anchorCtr="0"/>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09" name="Google Shape;109;p18"/>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18"/>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18"/>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lstStyle>
            <a:lvl1pPr lvl="0" algn="l">
              <a:spcBef>
                <a:spcPts val="0"/>
              </a:spcBef>
              <a:spcAft>
                <a:spcPts val="0"/>
              </a:spcAft>
              <a:buClr>
                <a:schemeClr val="accen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4" name="Google Shape;114;p19"/>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19"/>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19"/>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
        <p:nvSpPr>
          <p:cNvPr id="118" name="Google Shape;118;p20"/>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0"/>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20"/>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508000" y="1123953"/>
            <a:ext cx="2890896" cy="958849"/>
          </a:xfrm>
          <a:prstGeom prst="rect">
            <a:avLst/>
          </a:prstGeom>
          <a:noFill/>
          <a:ln>
            <a:noFill/>
          </a:ln>
        </p:spPr>
        <p:txBody>
          <a:bodyPr spcFirstLastPara="1" wrap="square" lIns="68575" tIns="34275" rIns="68575" bIns="34275" anchor="b" anchorCtr="0"/>
          <a:lstStyle>
            <a:lvl1pPr lvl="0" algn="l">
              <a:spcBef>
                <a:spcPts val="0"/>
              </a:spcBef>
              <a:spcAft>
                <a:spcPts val="0"/>
              </a:spcAft>
              <a:buClr>
                <a:schemeClr val="accent1"/>
              </a:buClr>
              <a:buSzPts val="1500"/>
              <a:buFont typeface="Trebuchet MS"/>
              <a:buNone/>
              <a:defRPr sz="15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1"/>
          <p:cNvSpPr txBox="1">
            <a:spLocks noGrp="1"/>
          </p:cNvSpPr>
          <p:nvPr>
            <p:ph type="body" idx="1"/>
          </p:nvPr>
        </p:nvSpPr>
        <p:spPr>
          <a:xfrm>
            <a:off x="3570346" y="386193"/>
            <a:ext cx="3385156" cy="4144828"/>
          </a:xfrm>
          <a:prstGeom prst="rect">
            <a:avLst/>
          </a:prstGeom>
          <a:noFill/>
          <a:ln>
            <a:noFill/>
          </a:ln>
        </p:spPr>
        <p:txBody>
          <a:bodyPr spcFirstLastPara="1" wrap="square" lIns="68575" tIns="34275" rIns="68575" bIns="34275" anchor="t" anchorCtr="0"/>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24" name="Google Shape;124;p21"/>
          <p:cNvSpPr txBox="1">
            <a:spLocks noGrp="1"/>
          </p:cNvSpPr>
          <p:nvPr>
            <p:ph type="body" idx="2"/>
          </p:nvPr>
        </p:nvSpPr>
        <p:spPr>
          <a:xfrm>
            <a:off x="508000" y="2082802"/>
            <a:ext cx="2890896" cy="1938337"/>
          </a:xfrm>
          <a:prstGeom prst="rect">
            <a:avLst/>
          </a:prstGeom>
          <a:noFill/>
          <a:ln>
            <a:noFill/>
          </a:ln>
        </p:spPr>
        <p:txBody>
          <a:bodyPr spcFirstLastPara="1" wrap="square" lIns="68575" tIns="34275" rIns="68575" bIns="34275" anchor="t" anchorCtr="0"/>
          <a:lstStyle>
            <a:lvl1pPr marL="457200" lvl="0" indent="-228600" algn="l">
              <a:spcBef>
                <a:spcPts val="800"/>
              </a:spcBef>
              <a:spcAft>
                <a:spcPts val="0"/>
              </a:spcAft>
              <a:buSzPts val="800"/>
              <a:buNone/>
              <a:defRPr sz="1100"/>
            </a:lvl1pPr>
            <a:lvl2pPr marL="914400" lvl="1" indent="-228600" algn="l">
              <a:spcBef>
                <a:spcPts val="800"/>
              </a:spcBef>
              <a:spcAft>
                <a:spcPts val="0"/>
              </a:spcAft>
              <a:buSzPts val="800"/>
              <a:buNone/>
              <a:defRPr sz="1100"/>
            </a:lvl2pPr>
            <a:lvl3pPr marL="1371600" lvl="2" indent="-228600" algn="l">
              <a:spcBef>
                <a:spcPts val="800"/>
              </a:spcBef>
              <a:spcAft>
                <a:spcPts val="0"/>
              </a:spcAft>
              <a:buSzPts val="700"/>
              <a:buNone/>
              <a:defRPr sz="900"/>
            </a:lvl3pPr>
            <a:lvl4pPr marL="1828800" lvl="3" indent="-228600" algn="l">
              <a:spcBef>
                <a:spcPts val="800"/>
              </a:spcBef>
              <a:spcAft>
                <a:spcPts val="0"/>
              </a:spcAft>
              <a:buSzPts val="600"/>
              <a:buNone/>
              <a:defRPr sz="800"/>
            </a:lvl4pPr>
            <a:lvl5pPr marL="2286000" lvl="4" indent="-228600" algn="l">
              <a:spcBef>
                <a:spcPts val="800"/>
              </a:spcBef>
              <a:spcAft>
                <a:spcPts val="0"/>
              </a:spcAft>
              <a:buSzPts val="600"/>
              <a:buNone/>
              <a:defRPr sz="800"/>
            </a:lvl5pPr>
            <a:lvl6pPr marL="2743200" lvl="5" indent="-228600" algn="l">
              <a:spcBef>
                <a:spcPts val="800"/>
              </a:spcBef>
              <a:spcAft>
                <a:spcPts val="0"/>
              </a:spcAft>
              <a:buSzPts val="600"/>
              <a:buNone/>
              <a:defRPr sz="800"/>
            </a:lvl6pPr>
            <a:lvl7pPr marL="3200400" lvl="6" indent="-228600" algn="l">
              <a:spcBef>
                <a:spcPts val="800"/>
              </a:spcBef>
              <a:spcAft>
                <a:spcPts val="0"/>
              </a:spcAft>
              <a:buSzPts val="600"/>
              <a:buNone/>
              <a:defRPr sz="800"/>
            </a:lvl7pPr>
            <a:lvl8pPr marL="3657600" lvl="7" indent="-228600" algn="l">
              <a:spcBef>
                <a:spcPts val="800"/>
              </a:spcBef>
              <a:spcAft>
                <a:spcPts val="0"/>
              </a:spcAft>
              <a:buSzPts val="600"/>
              <a:buNone/>
              <a:defRPr sz="800"/>
            </a:lvl8pPr>
            <a:lvl9pPr marL="4114800" lvl="8" indent="-228600" algn="l">
              <a:spcBef>
                <a:spcPts val="800"/>
              </a:spcBef>
              <a:spcAft>
                <a:spcPts val="0"/>
              </a:spcAft>
              <a:buSzPts val="600"/>
              <a:buNone/>
              <a:defRPr sz="800"/>
            </a:lvl9pPr>
          </a:lstStyle>
          <a:p>
            <a:endParaRPr/>
          </a:p>
        </p:txBody>
      </p:sp>
      <p:sp>
        <p:nvSpPr>
          <p:cNvPr id="125" name="Google Shape;125;p21"/>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1"/>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1"/>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508000" y="3600450"/>
            <a:ext cx="6447500" cy="425053"/>
          </a:xfrm>
          <a:prstGeom prst="rect">
            <a:avLst/>
          </a:prstGeom>
          <a:noFill/>
          <a:ln>
            <a:noFill/>
          </a:ln>
        </p:spPr>
        <p:txBody>
          <a:bodyPr spcFirstLastPara="1" wrap="square" lIns="68575" tIns="34275" rIns="68575" bIns="34275" anchor="b" anchorCtr="0"/>
          <a:lstStyle>
            <a:lvl1pPr lvl="0" algn="l">
              <a:spcBef>
                <a:spcPts val="0"/>
              </a:spcBef>
              <a:spcAft>
                <a:spcPts val="0"/>
              </a:spcAft>
              <a:buClr>
                <a:schemeClr val="accent1"/>
              </a:buClr>
              <a:buSzPts val="1800"/>
              <a:buFont typeface="Trebuchet MS"/>
              <a:buNone/>
              <a:defRPr sz="18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2"/>
          <p:cNvSpPr>
            <a:spLocks noGrp="1"/>
          </p:cNvSpPr>
          <p:nvPr>
            <p:ph type="pic" idx="2"/>
          </p:nvPr>
        </p:nvSpPr>
        <p:spPr>
          <a:xfrm>
            <a:off x="508000" y="457200"/>
            <a:ext cx="6447501" cy="2884289"/>
          </a:xfrm>
          <a:prstGeom prst="rect">
            <a:avLst/>
          </a:prstGeom>
          <a:noFill/>
          <a:ln>
            <a:noFill/>
          </a:ln>
        </p:spPr>
        <p:txBody>
          <a:bodyPr spcFirstLastPara="1" wrap="square" lIns="68575" tIns="34275" rIns="68575" bIns="34275" anchor="t" anchorCtr="0"/>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Arial"/>
                <a:ea typeface="Arial"/>
                <a:cs typeface="Arial"/>
                <a:sym typeface="Arial"/>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Arial"/>
                <a:ea typeface="Arial"/>
                <a:cs typeface="Arial"/>
                <a:sym typeface="Arial"/>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Arial"/>
                <a:ea typeface="Arial"/>
                <a:cs typeface="Arial"/>
                <a:sym typeface="Arial"/>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Arial"/>
                <a:ea typeface="Arial"/>
                <a:cs typeface="Arial"/>
                <a:sym typeface="Arial"/>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Arial"/>
                <a:ea typeface="Arial"/>
                <a:cs typeface="Arial"/>
                <a:sym typeface="Arial"/>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Arial"/>
                <a:ea typeface="Arial"/>
                <a:cs typeface="Arial"/>
                <a:sym typeface="Arial"/>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Arial"/>
                <a:ea typeface="Arial"/>
                <a:cs typeface="Arial"/>
                <a:sym typeface="Arial"/>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Arial"/>
                <a:ea typeface="Arial"/>
                <a:cs typeface="Arial"/>
                <a:sym typeface="Arial"/>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Arial"/>
                <a:ea typeface="Arial"/>
                <a:cs typeface="Arial"/>
                <a:sym typeface="Arial"/>
              </a:defRPr>
            </a:lvl9pPr>
          </a:lstStyle>
          <a:p>
            <a:endParaRPr/>
          </a:p>
        </p:txBody>
      </p:sp>
      <p:sp>
        <p:nvSpPr>
          <p:cNvPr id="131" name="Google Shape;131;p22"/>
          <p:cNvSpPr txBox="1">
            <a:spLocks noGrp="1"/>
          </p:cNvSpPr>
          <p:nvPr>
            <p:ph type="body" idx="1"/>
          </p:nvPr>
        </p:nvSpPr>
        <p:spPr>
          <a:xfrm>
            <a:off x="508000" y="4025503"/>
            <a:ext cx="6447500" cy="505518"/>
          </a:xfrm>
          <a:prstGeom prst="rect">
            <a:avLst/>
          </a:prstGeom>
          <a:noFill/>
          <a:ln>
            <a:noFill/>
          </a:ln>
        </p:spPr>
        <p:txBody>
          <a:bodyPr spcFirstLastPara="1" wrap="square" lIns="68575" tIns="34275" rIns="68575" bIns="34275" anchor="t" anchorCtr="0"/>
          <a:lstStyle>
            <a:lvl1pPr marL="457200" lvl="0" indent="-228600" algn="l">
              <a:spcBef>
                <a:spcPts val="800"/>
              </a:spcBef>
              <a:spcAft>
                <a:spcPts val="0"/>
              </a:spcAft>
              <a:buSzPts val="700"/>
              <a:buNone/>
              <a:defRPr sz="900"/>
            </a:lvl1pPr>
            <a:lvl2pPr marL="914400" lvl="1" indent="-228600" algn="l">
              <a:spcBef>
                <a:spcPts val="800"/>
              </a:spcBef>
              <a:spcAft>
                <a:spcPts val="0"/>
              </a:spcAft>
              <a:buSzPts val="700"/>
              <a:buNone/>
              <a:defRPr sz="900"/>
            </a:lvl2pPr>
            <a:lvl3pPr marL="1371600" lvl="2" indent="-228600" algn="l">
              <a:spcBef>
                <a:spcPts val="800"/>
              </a:spcBef>
              <a:spcAft>
                <a:spcPts val="0"/>
              </a:spcAft>
              <a:buSzPts val="600"/>
              <a:buNone/>
              <a:defRPr sz="800"/>
            </a:lvl3pPr>
            <a:lvl4pPr marL="1828800" lvl="3" indent="-228600" algn="l">
              <a:spcBef>
                <a:spcPts val="800"/>
              </a:spcBef>
              <a:spcAft>
                <a:spcPts val="0"/>
              </a:spcAft>
              <a:buSzPts val="500"/>
              <a:buNone/>
              <a:defRPr sz="700"/>
            </a:lvl4pPr>
            <a:lvl5pPr marL="2286000" lvl="4" indent="-228600" algn="l">
              <a:spcBef>
                <a:spcPts val="800"/>
              </a:spcBef>
              <a:spcAft>
                <a:spcPts val="0"/>
              </a:spcAft>
              <a:buSzPts val="500"/>
              <a:buNone/>
              <a:defRPr sz="700"/>
            </a:lvl5pPr>
            <a:lvl6pPr marL="2743200" lvl="5" indent="-228600" algn="l">
              <a:spcBef>
                <a:spcPts val="800"/>
              </a:spcBef>
              <a:spcAft>
                <a:spcPts val="0"/>
              </a:spcAft>
              <a:buSzPts val="500"/>
              <a:buNone/>
              <a:defRPr sz="700"/>
            </a:lvl6pPr>
            <a:lvl7pPr marL="3200400" lvl="6" indent="-228600" algn="l">
              <a:spcBef>
                <a:spcPts val="800"/>
              </a:spcBef>
              <a:spcAft>
                <a:spcPts val="0"/>
              </a:spcAft>
              <a:buSzPts val="500"/>
              <a:buNone/>
              <a:defRPr sz="700"/>
            </a:lvl7pPr>
            <a:lvl8pPr marL="3657600" lvl="7" indent="-228600" algn="l">
              <a:spcBef>
                <a:spcPts val="800"/>
              </a:spcBef>
              <a:spcAft>
                <a:spcPts val="0"/>
              </a:spcAft>
              <a:buSzPts val="500"/>
              <a:buNone/>
              <a:defRPr sz="700"/>
            </a:lvl8pPr>
            <a:lvl9pPr marL="4114800" lvl="8" indent="-228600" algn="l">
              <a:spcBef>
                <a:spcPts val="800"/>
              </a:spcBef>
              <a:spcAft>
                <a:spcPts val="0"/>
              </a:spcAft>
              <a:buSzPts val="500"/>
              <a:buNone/>
              <a:defRPr sz="700"/>
            </a:lvl9pPr>
          </a:lstStyle>
          <a:p>
            <a:endParaRPr/>
          </a:p>
        </p:txBody>
      </p:sp>
      <p:sp>
        <p:nvSpPr>
          <p:cNvPr id="132" name="Google Shape;132;p22"/>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22"/>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22"/>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508001" y="457200"/>
            <a:ext cx="6447501" cy="2552700"/>
          </a:xfrm>
          <a:prstGeom prst="rect">
            <a:avLst/>
          </a:prstGeom>
          <a:noFill/>
          <a:ln>
            <a:noFill/>
          </a:ln>
        </p:spPr>
        <p:txBody>
          <a:bodyPr spcFirstLastPara="1" wrap="square" lIns="68575" tIns="34275" rIns="68575" bIns="34275" anchor="ctr" anchorCtr="0"/>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23"/>
          <p:cNvSpPr txBox="1">
            <a:spLocks noGrp="1"/>
          </p:cNvSpPr>
          <p:nvPr>
            <p:ph type="body" idx="1"/>
          </p:nvPr>
        </p:nvSpPr>
        <p:spPr>
          <a:xfrm>
            <a:off x="508001" y="3352800"/>
            <a:ext cx="6447501" cy="1178221"/>
          </a:xfrm>
          <a:prstGeom prst="rect">
            <a:avLst/>
          </a:prstGeom>
          <a:noFill/>
          <a:ln>
            <a:noFill/>
          </a:ln>
        </p:spPr>
        <p:txBody>
          <a:bodyPr spcFirstLastPara="1" wrap="square" lIns="68575" tIns="34275" rIns="68575" bIns="34275" anchor="ctr" anchorCtr="0"/>
          <a:lstStyle>
            <a:lvl1pPr marL="457200" lvl="0" indent="-228600" algn="l">
              <a:spcBef>
                <a:spcPts val="800"/>
              </a:spcBef>
              <a:spcAft>
                <a:spcPts val="0"/>
              </a:spcAft>
              <a:buSzPts val="1100"/>
              <a:buNone/>
              <a:defRPr sz="1400">
                <a:solidFill>
                  <a:srgbClr val="3F3F3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38" name="Google Shape;138;p23"/>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9" name="Google Shape;139;p23"/>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3"/>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698500" y="457200"/>
            <a:ext cx="6070601" cy="2266950"/>
          </a:xfrm>
          <a:prstGeom prst="rect">
            <a:avLst/>
          </a:prstGeom>
          <a:noFill/>
          <a:ln>
            <a:noFill/>
          </a:ln>
        </p:spPr>
        <p:txBody>
          <a:bodyPr spcFirstLastPara="1" wrap="square" lIns="68575" tIns="34275" rIns="68575" bIns="34275" anchor="ctr" anchorCtr="0"/>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24"/>
          <p:cNvSpPr txBox="1">
            <a:spLocks noGrp="1"/>
          </p:cNvSpPr>
          <p:nvPr>
            <p:ph type="body" idx="1"/>
          </p:nvPr>
        </p:nvSpPr>
        <p:spPr>
          <a:xfrm>
            <a:off x="1024604" y="2724150"/>
            <a:ext cx="5418393" cy="285750"/>
          </a:xfrm>
          <a:prstGeom prst="rect">
            <a:avLst/>
          </a:prstGeom>
          <a:noFill/>
          <a:ln>
            <a:noFill/>
          </a:ln>
        </p:spPr>
        <p:txBody>
          <a:bodyPr spcFirstLastPara="1" wrap="square" lIns="68575" tIns="34275" rIns="68575" bIns="34275" anchor="ctr" anchorCtr="0"/>
          <a:lstStyle>
            <a:lvl1pPr marL="457200" lvl="0" indent="-228600" algn="l">
              <a:spcBef>
                <a:spcPts val="800"/>
              </a:spcBef>
              <a:spcAft>
                <a:spcPts val="0"/>
              </a:spcAft>
              <a:buSzPts val="1000"/>
              <a:buFont typeface="Arial"/>
              <a:buNone/>
              <a:defRPr sz="1200">
                <a:solidFill>
                  <a:srgbClr val="7F7F7F"/>
                </a:solidFill>
              </a:defRPr>
            </a:lvl1pPr>
            <a:lvl2pPr marL="914400" lvl="1" indent="-228600" algn="l">
              <a:spcBef>
                <a:spcPts val="800"/>
              </a:spcBef>
              <a:spcAft>
                <a:spcPts val="0"/>
              </a:spcAft>
              <a:buSzPts val="1000"/>
              <a:buFont typeface="Arial"/>
              <a:buNone/>
              <a:defRPr/>
            </a:lvl2pPr>
            <a:lvl3pPr marL="1371600" lvl="2" indent="-228600" algn="l">
              <a:spcBef>
                <a:spcPts val="800"/>
              </a:spcBef>
              <a:spcAft>
                <a:spcPts val="0"/>
              </a:spcAft>
              <a:buSzPts val="800"/>
              <a:buFont typeface="Arial"/>
              <a:buNone/>
              <a:defRPr/>
            </a:lvl3pPr>
            <a:lvl4pPr marL="1828800" lvl="3" indent="-228600" algn="l">
              <a:spcBef>
                <a:spcPts val="800"/>
              </a:spcBef>
              <a:spcAft>
                <a:spcPts val="0"/>
              </a:spcAft>
              <a:buSzPts val="700"/>
              <a:buFont typeface="Arial"/>
              <a:buNone/>
              <a:defRPr/>
            </a:lvl4pPr>
            <a:lvl5pPr marL="2286000" lvl="4" indent="-228600" algn="l">
              <a:spcBef>
                <a:spcPts val="800"/>
              </a:spcBef>
              <a:spcAft>
                <a:spcPts val="0"/>
              </a:spcAft>
              <a:buSzPts val="700"/>
              <a:buFont typeface="Arial"/>
              <a:buNone/>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44" name="Google Shape;144;p24"/>
          <p:cNvSpPr txBox="1">
            <a:spLocks noGrp="1"/>
          </p:cNvSpPr>
          <p:nvPr>
            <p:ph type="body" idx="2"/>
          </p:nvPr>
        </p:nvSpPr>
        <p:spPr>
          <a:xfrm>
            <a:off x="508001" y="3352800"/>
            <a:ext cx="6447501" cy="1178221"/>
          </a:xfrm>
          <a:prstGeom prst="rect">
            <a:avLst/>
          </a:prstGeom>
          <a:noFill/>
          <a:ln>
            <a:noFill/>
          </a:ln>
        </p:spPr>
        <p:txBody>
          <a:bodyPr spcFirstLastPara="1" wrap="square" lIns="68575" tIns="34275" rIns="68575" bIns="34275" anchor="ctr" anchorCtr="0"/>
          <a:lstStyle>
            <a:lvl1pPr marL="457200" lvl="0" indent="-228600" algn="l">
              <a:spcBef>
                <a:spcPts val="800"/>
              </a:spcBef>
              <a:spcAft>
                <a:spcPts val="0"/>
              </a:spcAft>
              <a:buSzPts val="1100"/>
              <a:buNone/>
              <a:defRPr sz="1400">
                <a:solidFill>
                  <a:srgbClr val="3F3F3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45" name="Google Shape;145;p24"/>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6" name="Google Shape;146;p24"/>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7" name="Google Shape;147;p24"/>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24"/>
          <p:cNvSpPr txBox="1"/>
          <p:nvPr/>
        </p:nvSpPr>
        <p:spPr>
          <a:xfrm>
            <a:off x="406403" y="592783"/>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F6C680"/>
                </a:solidFill>
                <a:latin typeface="Arial"/>
                <a:ea typeface="Arial"/>
                <a:cs typeface="Arial"/>
                <a:sym typeface="Arial"/>
              </a:rPr>
              <a:t>“</a:t>
            </a:r>
            <a:endParaRPr sz="1100"/>
          </a:p>
        </p:txBody>
      </p:sp>
      <p:sp>
        <p:nvSpPr>
          <p:cNvPr id="149" name="Google Shape;149;p24"/>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F6C680"/>
                </a:solidFill>
                <a:latin typeface="Arial"/>
                <a:ea typeface="Arial"/>
                <a:cs typeface="Arial"/>
                <a:sym typeface="Arial"/>
              </a:rPr>
              <a:t>”</a:t>
            </a:r>
            <a:endParaRPr sz="1400">
              <a:solidFill>
                <a:srgbClr val="F6C68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508001" y="1448991"/>
            <a:ext cx="6447501" cy="1946595"/>
          </a:xfrm>
          <a:prstGeom prst="rect">
            <a:avLst/>
          </a:prstGeom>
          <a:noFill/>
          <a:ln>
            <a:noFill/>
          </a:ln>
        </p:spPr>
        <p:txBody>
          <a:bodyPr spcFirstLastPara="1" wrap="square" lIns="68575" tIns="34275" rIns="68575" bIns="34275" anchor="b" anchorCtr="0"/>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2" name="Google Shape;152;p25"/>
          <p:cNvSpPr txBox="1">
            <a:spLocks noGrp="1"/>
          </p:cNvSpPr>
          <p:nvPr>
            <p:ph type="body" idx="1"/>
          </p:nvPr>
        </p:nvSpPr>
        <p:spPr>
          <a:xfrm>
            <a:off x="508001" y="3395586"/>
            <a:ext cx="6447501" cy="1135436"/>
          </a:xfrm>
          <a:prstGeom prst="rect">
            <a:avLst/>
          </a:prstGeom>
          <a:noFill/>
          <a:ln>
            <a:noFill/>
          </a:ln>
        </p:spPr>
        <p:txBody>
          <a:bodyPr spcFirstLastPara="1" wrap="square" lIns="68575" tIns="34275" rIns="68575" bIns="34275" anchor="t" anchorCtr="0"/>
          <a:lstStyle>
            <a:lvl1pPr marL="457200" lvl="0" indent="-228600" algn="l">
              <a:spcBef>
                <a:spcPts val="800"/>
              </a:spcBef>
              <a:spcAft>
                <a:spcPts val="0"/>
              </a:spcAft>
              <a:buSzPts val="1100"/>
              <a:buNone/>
              <a:defRPr sz="1400">
                <a:solidFill>
                  <a:srgbClr val="3F3F3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53" name="Google Shape;153;p25"/>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4" name="Google Shape;154;p25"/>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25"/>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698500" y="457200"/>
            <a:ext cx="6070601" cy="2266950"/>
          </a:xfrm>
          <a:prstGeom prst="rect">
            <a:avLst/>
          </a:prstGeom>
          <a:noFill/>
          <a:ln>
            <a:noFill/>
          </a:ln>
        </p:spPr>
        <p:txBody>
          <a:bodyPr spcFirstLastPara="1" wrap="square" lIns="68575" tIns="34275" rIns="68575" bIns="34275" anchor="ctr" anchorCtr="0"/>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8" name="Google Shape;158;p26"/>
          <p:cNvSpPr txBox="1">
            <a:spLocks noGrp="1"/>
          </p:cNvSpPr>
          <p:nvPr>
            <p:ph type="body" idx="1"/>
          </p:nvPr>
        </p:nvSpPr>
        <p:spPr>
          <a:xfrm>
            <a:off x="507999" y="3009900"/>
            <a:ext cx="6447502" cy="385686"/>
          </a:xfrm>
          <a:prstGeom prst="rect">
            <a:avLst/>
          </a:prstGeom>
          <a:noFill/>
          <a:ln>
            <a:noFill/>
          </a:ln>
        </p:spPr>
        <p:txBody>
          <a:bodyPr spcFirstLastPara="1" wrap="square" lIns="68575" tIns="34275" rIns="68575" bIns="34275" anchor="b" anchorCtr="0"/>
          <a:lstStyle>
            <a:lvl1pPr marL="457200" lvl="0" indent="-228600" algn="l">
              <a:spcBef>
                <a:spcPts val="800"/>
              </a:spcBef>
              <a:spcAft>
                <a:spcPts val="0"/>
              </a:spcAft>
              <a:buSzPts val="1400"/>
              <a:buFont typeface="Arial"/>
              <a:buNone/>
              <a:defRPr sz="1800">
                <a:solidFill>
                  <a:srgbClr val="3F3F3F"/>
                </a:solidFill>
              </a:defRPr>
            </a:lvl1pPr>
            <a:lvl2pPr marL="914400" lvl="1" indent="-228600" algn="l">
              <a:spcBef>
                <a:spcPts val="800"/>
              </a:spcBef>
              <a:spcAft>
                <a:spcPts val="0"/>
              </a:spcAft>
              <a:buSzPts val="1000"/>
              <a:buFont typeface="Arial"/>
              <a:buNone/>
              <a:defRPr/>
            </a:lvl2pPr>
            <a:lvl3pPr marL="1371600" lvl="2" indent="-228600" algn="l">
              <a:spcBef>
                <a:spcPts val="800"/>
              </a:spcBef>
              <a:spcAft>
                <a:spcPts val="0"/>
              </a:spcAft>
              <a:buSzPts val="800"/>
              <a:buFont typeface="Arial"/>
              <a:buNone/>
              <a:defRPr/>
            </a:lvl3pPr>
            <a:lvl4pPr marL="1828800" lvl="3" indent="-228600" algn="l">
              <a:spcBef>
                <a:spcPts val="800"/>
              </a:spcBef>
              <a:spcAft>
                <a:spcPts val="0"/>
              </a:spcAft>
              <a:buSzPts val="700"/>
              <a:buFont typeface="Arial"/>
              <a:buNone/>
              <a:defRPr/>
            </a:lvl4pPr>
            <a:lvl5pPr marL="2286000" lvl="4" indent="-228600" algn="l">
              <a:spcBef>
                <a:spcPts val="800"/>
              </a:spcBef>
              <a:spcAft>
                <a:spcPts val="0"/>
              </a:spcAft>
              <a:buSzPts val="700"/>
              <a:buFont typeface="Arial"/>
              <a:buNone/>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59" name="Google Shape;159;p26"/>
          <p:cNvSpPr txBox="1">
            <a:spLocks noGrp="1"/>
          </p:cNvSpPr>
          <p:nvPr>
            <p:ph type="body" idx="2"/>
          </p:nvPr>
        </p:nvSpPr>
        <p:spPr>
          <a:xfrm>
            <a:off x="508001" y="3395586"/>
            <a:ext cx="6447501" cy="1135436"/>
          </a:xfrm>
          <a:prstGeom prst="rect">
            <a:avLst/>
          </a:prstGeom>
          <a:noFill/>
          <a:ln>
            <a:noFill/>
          </a:ln>
        </p:spPr>
        <p:txBody>
          <a:bodyPr spcFirstLastPara="1" wrap="square" lIns="68575" tIns="34275" rIns="68575" bIns="34275" anchor="t" anchorCtr="0"/>
          <a:lstStyle>
            <a:lvl1pPr marL="457200" lvl="0" indent="-228600" algn="l">
              <a:spcBef>
                <a:spcPts val="800"/>
              </a:spcBef>
              <a:spcAft>
                <a:spcPts val="0"/>
              </a:spcAft>
              <a:buSzPts val="1100"/>
              <a:buNone/>
              <a:defRPr sz="1400">
                <a:solidFill>
                  <a:srgbClr val="7F7F7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60" name="Google Shape;160;p26"/>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1" name="Google Shape;161;p26"/>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2" name="Google Shape;162;p26"/>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3" name="Google Shape;163;p26"/>
          <p:cNvSpPr txBox="1"/>
          <p:nvPr/>
        </p:nvSpPr>
        <p:spPr>
          <a:xfrm>
            <a:off x="406403" y="592783"/>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F6C680"/>
                </a:solidFill>
                <a:latin typeface="Arial"/>
                <a:ea typeface="Arial"/>
                <a:cs typeface="Arial"/>
                <a:sym typeface="Arial"/>
              </a:rPr>
              <a:t>“</a:t>
            </a:r>
            <a:endParaRPr sz="1100"/>
          </a:p>
        </p:txBody>
      </p:sp>
      <p:sp>
        <p:nvSpPr>
          <p:cNvPr id="164" name="Google Shape;164;p26"/>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F6C680"/>
                </a:solidFill>
                <a:latin typeface="Arial"/>
                <a:ea typeface="Arial"/>
                <a:cs typeface="Arial"/>
                <a:sym typeface="Arial"/>
              </a:rPr>
              <a:t>”</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514349" y="457200"/>
            <a:ext cx="6441152" cy="2266950"/>
          </a:xfrm>
          <a:prstGeom prst="rect">
            <a:avLst/>
          </a:prstGeom>
          <a:noFill/>
          <a:ln>
            <a:noFill/>
          </a:ln>
        </p:spPr>
        <p:txBody>
          <a:bodyPr spcFirstLastPara="1" wrap="square" lIns="68575" tIns="34275" rIns="68575" bIns="34275" anchor="ctr" anchorCtr="0"/>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7" name="Google Shape;167;p27"/>
          <p:cNvSpPr txBox="1">
            <a:spLocks noGrp="1"/>
          </p:cNvSpPr>
          <p:nvPr>
            <p:ph type="body" idx="1"/>
          </p:nvPr>
        </p:nvSpPr>
        <p:spPr>
          <a:xfrm>
            <a:off x="507999" y="3009900"/>
            <a:ext cx="6447502" cy="385686"/>
          </a:xfrm>
          <a:prstGeom prst="rect">
            <a:avLst/>
          </a:prstGeom>
          <a:noFill/>
          <a:ln>
            <a:noFill/>
          </a:ln>
        </p:spPr>
        <p:txBody>
          <a:bodyPr spcFirstLastPara="1" wrap="square" lIns="68575" tIns="34275" rIns="68575" bIns="34275" anchor="b" anchorCtr="0"/>
          <a:lstStyle>
            <a:lvl1pPr marL="457200" lvl="0" indent="-228600" algn="l">
              <a:spcBef>
                <a:spcPts val="800"/>
              </a:spcBef>
              <a:spcAft>
                <a:spcPts val="0"/>
              </a:spcAft>
              <a:buSzPts val="1400"/>
              <a:buFont typeface="Arial"/>
              <a:buNone/>
              <a:defRPr sz="1800">
                <a:solidFill>
                  <a:schemeClr val="accent1"/>
                </a:solidFill>
              </a:defRPr>
            </a:lvl1pPr>
            <a:lvl2pPr marL="914400" lvl="1" indent="-228600" algn="l">
              <a:spcBef>
                <a:spcPts val="800"/>
              </a:spcBef>
              <a:spcAft>
                <a:spcPts val="0"/>
              </a:spcAft>
              <a:buSzPts val="1000"/>
              <a:buFont typeface="Arial"/>
              <a:buNone/>
              <a:defRPr/>
            </a:lvl2pPr>
            <a:lvl3pPr marL="1371600" lvl="2" indent="-228600" algn="l">
              <a:spcBef>
                <a:spcPts val="800"/>
              </a:spcBef>
              <a:spcAft>
                <a:spcPts val="0"/>
              </a:spcAft>
              <a:buSzPts val="800"/>
              <a:buFont typeface="Arial"/>
              <a:buNone/>
              <a:defRPr/>
            </a:lvl3pPr>
            <a:lvl4pPr marL="1828800" lvl="3" indent="-228600" algn="l">
              <a:spcBef>
                <a:spcPts val="800"/>
              </a:spcBef>
              <a:spcAft>
                <a:spcPts val="0"/>
              </a:spcAft>
              <a:buSzPts val="700"/>
              <a:buFont typeface="Arial"/>
              <a:buNone/>
              <a:defRPr/>
            </a:lvl4pPr>
            <a:lvl5pPr marL="2286000" lvl="4" indent="-228600" algn="l">
              <a:spcBef>
                <a:spcPts val="800"/>
              </a:spcBef>
              <a:spcAft>
                <a:spcPts val="0"/>
              </a:spcAft>
              <a:buSzPts val="700"/>
              <a:buFont typeface="Arial"/>
              <a:buNone/>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68" name="Google Shape;168;p27"/>
          <p:cNvSpPr txBox="1">
            <a:spLocks noGrp="1"/>
          </p:cNvSpPr>
          <p:nvPr>
            <p:ph type="body" idx="2"/>
          </p:nvPr>
        </p:nvSpPr>
        <p:spPr>
          <a:xfrm>
            <a:off x="508001" y="3395586"/>
            <a:ext cx="6447501" cy="1135436"/>
          </a:xfrm>
          <a:prstGeom prst="rect">
            <a:avLst/>
          </a:prstGeom>
          <a:noFill/>
          <a:ln>
            <a:noFill/>
          </a:ln>
        </p:spPr>
        <p:txBody>
          <a:bodyPr spcFirstLastPara="1" wrap="square" lIns="68575" tIns="34275" rIns="68575" bIns="34275" anchor="t" anchorCtr="0"/>
          <a:lstStyle>
            <a:lvl1pPr marL="457200" lvl="0" indent="-228600" algn="l">
              <a:spcBef>
                <a:spcPts val="800"/>
              </a:spcBef>
              <a:spcAft>
                <a:spcPts val="0"/>
              </a:spcAft>
              <a:buSzPts val="1100"/>
              <a:buNone/>
              <a:defRPr sz="1400">
                <a:solidFill>
                  <a:srgbClr val="7F7F7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69" name="Google Shape;169;p27"/>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0" name="Google Shape;170;p27"/>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1" name="Google Shape;171;p27"/>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lstStyle>
            <a:lvl1pPr lvl="0" algn="l">
              <a:spcBef>
                <a:spcPts val="0"/>
              </a:spcBef>
              <a:spcAft>
                <a:spcPts val="0"/>
              </a:spcAft>
              <a:buClr>
                <a:schemeClr val="accen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4" name="Google Shape;174;p28"/>
          <p:cNvSpPr txBox="1">
            <a:spLocks noGrp="1"/>
          </p:cNvSpPr>
          <p:nvPr>
            <p:ph type="body" idx="1"/>
          </p:nvPr>
        </p:nvSpPr>
        <p:spPr>
          <a:xfrm rot="5400000">
            <a:off x="2276461" y="-148019"/>
            <a:ext cx="2910580" cy="6447501"/>
          </a:xfrm>
          <a:prstGeom prst="rect">
            <a:avLst/>
          </a:prstGeom>
          <a:noFill/>
          <a:ln>
            <a:noFill/>
          </a:ln>
        </p:spPr>
        <p:txBody>
          <a:bodyPr spcFirstLastPara="1" wrap="square" lIns="68575" tIns="34275" rIns="68575" bIns="34275" anchor="t" anchorCtr="0"/>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75" name="Google Shape;175;p28"/>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6" name="Google Shape;176;p28"/>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7" name="Google Shape;177;p28"/>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rot="5400000">
            <a:off x="4495739" y="1937215"/>
            <a:ext cx="3938588" cy="978557"/>
          </a:xfrm>
          <a:prstGeom prst="rect">
            <a:avLst/>
          </a:prstGeom>
          <a:noFill/>
          <a:ln>
            <a:noFill/>
          </a:ln>
        </p:spPr>
        <p:txBody>
          <a:bodyPr spcFirstLastPara="1" wrap="square" lIns="68575" tIns="34275" rIns="68575" bIns="34275" anchor="ctr" anchorCtr="0"/>
          <a:lstStyle>
            <a:lvl1pPr lvl="0" algn="l">
              <a:spcBef>
                <a:spcPts val="0"/>
              </a:spcBef>
              <a:spcAft>
                <a:spcPts val="0"/>
              </a:spcAft>
              <a:buClr>
                <a:schemeClr val="accen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0" name="Google Shape;180;p29"/>
          <p:cNvSpPr txBox="1">
            <a:spLocks noGrp="1"/>
          </p:cNvSpPr>
          <p:nvPr>
            <p:ph type="body" idx="1"/>
          </p:nvPr>
        </p:nvSpPr>
        <p:spPr>
          <a:xfrm rot="5400000">
            <a:off x="1186264" y="-221063"/>
            <a:ext cx="3938587" cy="5295112"/>
          </a:xfrm>
          <a:prstGeom prst="rect">
            <a:avLst/>
          </a:prstGeom>
          <a:noFill/>
          <a:ln>
            <a:noFill/>
          </a:ln>
        </p:spPr>
        <p:txBody>
          <a:bodyPr spcFirstLastPara="1" wrap="square" lIns="68575" tIns="34275" rIns="68575" bIns="34275" anchor="t" anchorCtr="0"/>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81" name="Google Shape;181;p29"/>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2" name="Google Shape;182;p29"/>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3" name="Google Shape;183;p29"/>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0" y="-6350"/>
            <a:ext cx="9144000" cy="5149850"/>
            <a:chOff x="0" y="-8467"/>
            <a:chExt cx="12192000" cy="6866467"/>
          </a:xfrm>
        </p:grpSpPr>
        <p:cxnSp>
          <p:nvCxnSpPr>
            <p:cNvPr id="52" name="Google Shape;52;p1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53" name="Google Shape;53;p13"/>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54" name="Google Shape;54;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55" name="Google Shape;55;p1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6" name="Google Shape;56;p13"/>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7" name="Google Shape;57;p1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B4A3A">
                <a:alpha val="69803"/>
              </a:srgbClr>
            </a:solidFill>
            <a:ln>
              <a:noFill/>
            </a:ln>
          </p:spPr>
        </p:sp>
        <p:sp>
          <p:nvSpPr>
            <p:cNvPr id="58" name="Google Shape;58;p1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6C680">
                <a:alpha val="69803"/>
              </a:srgbClr>
            </a:solidFill>
            <a:ln>
              <a:noFill/>
            </a:ln>
          </p:spPr>
        </p:sp>
        <p:sp>
          <p:nvSpPr>
            <p:cNvPr id="59" name="Google Shape;59;p1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60" name="Google Shape;60;p13"/>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 name="Google Shape;61;p13"/>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62" name="Google Shape;62;p13"/>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63" name="Google Shape;63;p13"/>
          <p:cNvSpPr txBox="1">
            <a:spLocks noGrp="1"/>
          </p:cNvSpPr>
          <p:nvPr>
            <p:ph type="body" idx="1"/>
          </p:nvPr>
        </p:nvSpPr>
        <p:spPr>
          <a:xfrm>
            <a:off x="508000" y="1620442"/>
            <a:ext cx="6447501" cy="2910580"/>
          </a:xfrm>
          <a:prstGeom prst="rect">
            <a:avLst/>
          </a:prstGeom>
          <a:noFill/>
          <a:ln>
            <a:noFill/>
          </a:ln>
        </p:spPr>
        <p:txBody>
          <a:bodyPr spcFirstLastPara="1" wrap="square" lIns="68575" tIns="34275" rIns="68575" bIns="34275" anchor="t" anchorCtr="0"/>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Arial"/>
                <a:ea typeface="Arial"/>
                <a:cs typeface="Arial"/>
                <a:sym typeface="Arial"/>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Arial"/>
                <a:ea typeface="Arial"/>
                <a:cs typeface="Arial"/>
                <a:sym typeface="Arial"/>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Arial"/>
                <a:ea typeface="Arial"/>
                <a:cs typeface="Arial"/>
                <a:sym typeface="Arial"/>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Arial"/>
                <a:ea typeface="Arial"/>
                <a:cs typeface="Arial"/>
                <a:sym typeface="Arial"/>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Arial"/>
                <a:ea typeface="Arial"/>
                <a:cs typeface="Arial"/>
                <a:sym typeface="Arial"/>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Arial"/>
                <a:ea typeface="Arial"/>
                <a:cs typeface="Arial"/>
                <a:sym typeface="Arial"/>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Arial"/>
                <a:ea typeface="Arial"/>
                <a:cs typeface="Arial"/>
                <a:sym typeface="Arial"/>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Arial"/>
                <a:ea typeface="Arial"/>
                <a:cs typeface="Arial"/>
                <a:sym typeface="Arial"/>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Arial"/>
                <a:ea typeface="Arial"/>
                <a:cs typeface="Arial"/>
                <a:sym typeface="Arial"/>
              </a:defRPr>
            </a:lvl9pPr>
          </a:lstStyle>
          <a:p>
            <a:endParaRPr/>
          </a:p>
        </p:txBody>
      </p:sp>
      <p:sp>
        <p:nvSpPr>
          <p:cNvPr id="64" name="Google Shape;64;p13"/>
          <p:cNvSpPr txBox="1">
            <a:spLocks noGrp="1"/>
          </p:cNvSpPr>
          <p:nvPr>
            <p:ph type="dt" idx="10"/>
          </p:nvPr>
        </p:nvSpPr>
        <p:spPr>
          <a:xfrm>
            <a:off x="5403850" y="4531022"/>
            <a:ext cx="683954" cy="273844"/>
          </a:xfrm>
          <a:prstGeom prst="rect">
            <a:avLst/>
          </a:prstGeom>
          <a:noFill/>
          <a:ln>
            <a:noFill/>
          </a:ln>
        </p:spPr>
        <p:txBody>
          <a:bodyPr spcFirstLastPara="1" wrap="square" lIns="68575" tIns="34275" rIns="68575" bIns="34275" anchor="ctr" anchorCtr="0"/>
          <a:lstStyle>
            <a:lvl1pPr marR="0" lvl="0" algn="r" rtl="0">
              <a:spcBef>
                <a:spcPts val="0"/>
              </a:spcBef>
              <a:spcAft>
                <a:spcPts val="0"/>
              </a:spcAft>
              <a:buSzPts val="1100"/>
              <a:buNone/>
              <a:defRPr sz="7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5" name="Google Shape;65;p13"/>
          <p:cNvSpPr txBox="1">
            <a:spLocks noGrp="1"/>
          </p:cNvSpPr>
          <p:nvPr>
            <p:ph type="ftr" idx="11"/>
          </p:nvPr>
        </p:nvSpPr>
        <p:spPr>
          <a:xfrm>
            <a:off x="508000" y="4531022"/>
            <a:ext cx="4723209"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700" b="0" i="0" u="none" strike="noStrike" cap="none">
                <a:solidFill>
                  <a:srgbClr val="888888"/>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6" name="Google Shape;66;p13"/>
          <p:cNvSpPr txBox="1">
            <a:spLocks noGrp="1"/>
          </p:cNvSpPr>
          <p:nvPr>
            <p:ph type="sldNum" idx="12"/>
          </p:nvPr>
        </p:nvSpPr>
        <p:spPr>
          <a:xfrm>
            <a:off x="6442997" y="4531022"/>
            <a:ext cx="512504"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Arial"/>
                <a:ea typeface="Arial"/>
                <a:cs typeface="Arial"/>
                <a:sym typeface="Arial"/>
              </a:defRPr>
            </a:lvl1pPr>
            <a:lvl2pPr marL="0" marR="0" lvl="1" indent="0" algn="r" rtl="0">
              <a:spcBef>
                <a:spcPts val="0"/>
              </a:spcBef>
              <a:buNone/>
              <a:defRPr sz="700" b="0" i="0" u="none" strike="noStrike" cap="none">
                <a:solidFill>
                  <a:schemeClr val="accent1"/>
                </a:solidFill>
                <a:latin typeface="Arial"/>
                <a:ea typeface="Arial"/>
                <a:cs typeface="Arial"/>
                <a:sym typeface="Arial"/>
              </a:defRPr>
            </a:lvl2pPr>
            <a:lvl3pPr marL="0" marR="0" lvl="2" indent="0" algn="r" rtl="0">
              <a:spcBef>
                <a:spcPts val="0"/>
              </a:spcBef>
              <a:buNone/>
              <a:defRPr sz="700" b="0" i="0" u="none" strike="noStrike" cap="none">
                <a:solidFill>
                  <a:schemeClr val="accent1"/>
                </a:solidFill>
                <a:latin typeface="Arial"/>
                <a:ea typeface="Arial"/>
                <a:cs typeface="Arial"/>
                <a:sym typeface="Arial"/>
              </a:defRPr>
            </a:lvl3pPr>
            <a:lvl4pPr marL="0" marR="0" lvl="3" indent="0" algn="r" rtl="0">
              <a:spcBef>
                <a:spcPts val="0"/>
              </a:spcBef>
              <a:buNone/>
              <a:defRPr sz="700" b="0" i="0" u="none" strike="noStrike" cap="none">
                <a:solidFill>
                  <a:schemeClr val="accent1"/>
                </a:solidFill>
                <a:latin typeface="Arial"/>
                <a:ea typeface="Arial"/>
                <a:cs typeface="Arial"/>
                <a:sym typeface="Arial"/>
              </a:defRPr>
            </a:lvl4pPr>
            <a:lvl5pPr marL="0" marR="0" lvl="4" indent="0" algn="r" rtl="0">
              <a:spcBef>
                <a:spcPts val="0"/>
              </a:spcBef>
              <a:buNone/>
              <a:defRPr sz="700" b="0" i="0" u="none" strike="noStrike" cap="none">
                <a:solidFill>
                  <a:schemeClr val="accent1"/>
                </a:solidFill>
                <a:latin typeface="Arial"/>
                <a:ea typeface="Arial"/>
                <a:cs typeface="Arial"/>
                <a:sym typeface="Arial"/>
              </a:defRPr>
            </a:lvl5pPr>
            <a:lvl6pPr marL="0" marR="0" lvl="5" indent="0" algn="r" rtl="0">
              <a:spcBef>
                <a:spcPts val="0"/>
              </a:spcBef>
              <a:buNone/>
              <a:defRPr sz="700" b="0" i="0" u="none" strike="noStrike" cap="none">
                <a:solidFill>
                  <a:schemeClr val="accent1"/>
                </a:solidFill>
                <a:latin typeface="Arial"/>
                <a:ea typeface="Arial"/>
                <a:cs typeface="Arial"/>
                <a:sym typeface="Arial"/>
              </a:defRPr>
            </a:lvl6pPr>
            <a:lvl7pPr marL="0" marR="0" lvl="6" indent="0" algn="r" rtl="0">
              <a:spcBef>
                <a:spcPts val="0"/>
              </a:spcBef>
              <a:buNone/>
              <a:defRPr sz="700" b="0" i="0" u="none" strike="noStrike" cap="none">
                <a:solidFill>
                  <a:schemeClr val="accent1"/>
                </a:solidFill>
                <a:latin typeface="Arial"/>
                <a:ea typeface="Arial"/>
                <a:cs typeface="Arial"/>
                <a:sym typeface="Arial"/>
              </a:defRPr>
            </a:lvl7pPr>
            <a:lvl8pPr marL="0" marR="0" lvl="7" indent="0" algn="r" rtl="0">
              <a:spcBef>
                <a:spcPts val="0"/>
              </a:spcBef>
              <a:buNone/>
              <a:defRPr sz="700" b="0" i="0" u="none" strike="noStrike" cap="none">
                <a:solidFill>
                  <a:schemeClr val="accent1"/>
                </a:solidFill>
                <a:latin typeface="Arial"/>
                <a:ea typeface="Arial"/>
                <a:cs typeface="Arial"/>
                <a:sym typeface="Arial"/>
              </a:defRPr>
            </a:lvl8pPr>
            <a:lvl9pPr marL="0" marR="0" lvl="8" indent="0" algn="r" rtl="0">
              <a:spcBef>
                <a:spcPts val="0"/>
              </a:spcBef>
              <a:buNone/>
              <a:defRPr sz="7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link.springer.com/article/10.1186/s41239-018-0126-x#CR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0"/>
          <p:cNvPicPr preferRelativeResize="0"/>
          <p:nvPr/>
        </p:nvPicPr>
        <p:blipFill rotWithShape="1">
          <a:blip r:embed="rId3">
            <a:alphaModFix/>
          </a:blip>
          <a:srcRect/>
          <a:stretch/>
        </p:blipFill>
        <p:spPr>
          <a:xfrm>
            <a:off x="-193089" y="0"/>
            <a:ext cx="9613360" cy="5143500"/>
          </a:xfrm>
          <a:prstGeom prst="rect">
            <a:avLst/>
          </a:prstGeom>
          <a:noFill/>
          <a:ln>
            <a:noFill/>
          </a:ln>
        </p:spPr>
      </p:pic>
      <p:sp>
        <p:nvSpPr>
          <p:cNvPr id="189" name="Google Shape;189;p30"/>
          <p:cNvSpPr txBox="1">
            <a:spLocks noGrp="1"/>
          </p:cNvSpPr>
          <p:nvPr>
            <p:ph type="ctrTitle"/>
          </p:nvPr>
        </p:nvSpPr>
        <p:spPr>
          <a:xfrm>
            <a:off x="1184591" y="1534231"/>
            <a:ext cx="6858000" cy="709601"/>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chemeClr val="lt1"/>
              </a:buClr>
              <a:buSzPts val="4100"/>
              <a:buFont typeface="Trebuchet MS"/>
              <a:buNone/>
            </a:pPr>
            <a:r>
              <a:rPr lang="en" sz="3600">
                <a:solidFill>
                  <a:schemeClr val="lt1"/>
                </a:solidFill>
              </a:rPr>
              <a:t>Recent Work in Connectivism</a:t>
            </a:r>
            <a:endParaRPr sz="3600">
              <a:solidFill>
                <a:schemeClr val="lt1"/>
              </a:solidFill>
            </a:endParaRPr>
          </a:p>
        </p:txBody>
      </p:sp>
      <p:sp>
        <p:nvSpPr>
          <p:cNvPr id="190" name="Google Shape;190;p30"/>
          <p:cNvSpPr txBox="1">
            <a:spLocks noGrp="1"/>
          </p:cNvSpPr>
          <p:nvPr>
            <p:ph type="subTitle" idx="1"/>
          </p:nvPr>
        </p:nvSpPr>
        <p:spPr>
          <a:xfrm>
            <a:off x="177554" y="3828453"/>
            <a:ext cx="2394900" cy="7674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SzPts val="1900"/>
              <a:buNone/>
            </a:pPr>
            <a:r>
              <a:rPr lang="en" sz="2400"/>
              <a:t>Stephen Downes</a:t>
            </a:r>
            <a:endParaRPr sz="1100"/>
          </a:p>
          <a:p>
            <a:pPr marL="0" lvl="0" indent="0" algn="l" rtl="0">
              <a:spcBef>
                <a:spcPts val="800"/>
              </a:spcBef>
              <a:spcAft>
                <a:spcPts val="0"/>
              </a:spcAft>
              <a:buSzPts val="1900"/>
              <a:buNone/>
            </a:pPr>
            <a:r>
              <a:rPr lang="en" sz="2400"/>
              <a:t>March 4, 2019</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Connectivism as a Theory of Learning</a:t>
            </a:r>
            <a:endParaRPr sz="2400"/>
          </a:p>
        </p:txBody>
      </p:sp>
      <p:sp>
        <p:nvSpPr>
          <p:cNvPr id="261" name="Google Shape;261;p39"/>
          <p:cNvSpPr txBox="1">
            <a:spLocks noGrp="1"/>
          </p:cNvSpPr>
          <p:nvPr>
            <p:ph type="body" idx="1"/>
          </p:nvPr>
        </p:nvSpPr>
        <p:spPr>
          <a:xfrm>
            <a:off x="628650" y="1369225"/>
            <a:ext cx="2379300" cy="3263400"/>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Arguments that it’s Not</a:t>
            </a:r>
            <a:endParaRPr sz="1100"/>
          </a:p>
          <a:p>
            <a:pPr marL="254000" lvl="0" indent="-247650" algn="l" rtl="0">
              <a:spcBef>
                <a:spcPts val="800"/>
              </a:spcBef>
              <a:spcAft>
                <a:spcPts val="0"/>
              </a:spcAft>
              <a:buSzPts val="1300"/>
              <a:buChar char="▶"/>
            </a:pPr>
            <a:r>
              <a:rPr lang="en" sz="1700"/>
              <a:t>Does Not Explain Concept-Formation</a:t>
            </a:r>
            <a:endParaRPr sz="1100"/>
          </a:p>
          <a:p>
            <a:pPr marL="254000" lvl="0" indent="-247650" algn="l" rtl="0">
              <a:spcBef>
                <a:spcPts val="800"/>
              </a:spcBef>
              <a:spcAft>
                <a:spcPts val="0"/>
              </a:spcAft>
              <a:buSzPts val="1300"/>
              <a:buChar char="▶"/>
            </a:pPr>
            <a:r>
              <a:rPr lang="en" sz="1700"/>
              <a:t>Does Not Explain Teaching</a:t>
            </a:r>
            <a:endParaRPr sz="1700"/>
          </a:p>
          <a:p>
            <a:pPr marL="254000" lvl="0" indent="-247650" algn="l" rtl="0">
              <a:spcBef>
                <a:spcPts val="800"/>
              </a:spcBef>
              <a:spcAft>
                <a:spcPts val="0"/>
              </a:spcAft>
              <a:buSzPts val="1300"/>
              <a:buChar char="▶"/>
            </a:pPr>
            <a:r>
              <a:rPr lang="en" sz="1700"/>
              <a:t>Responses</a:t>
            </a:r>
            <a:endParaRPr sz="1100"/>
          </a:p>
          <a:p>
            <a:pPr marL="254000" lvl="0" indent="-190500" algn="l" rtl="0">
              <a:spcBef>
                <a:spcPts val="800"/>
              </a:spcBef>
              <a:spcAft>
                <a:spcPts val="0"/>
              </a:spcAft>
              <a:buSzPts val="1100"/>
              <a:buNone/>
            </a:pPr>
            <a:endParaRPr sz="1100"/>
          </a:p>
        </p:txBody>
      </p:sp>
      <p:pic>
        <p:nvPicPr>
          <p:cNvPr id="262" name="Google Shape;262;p39"/>
          <p:cNvPicPr preferRelativeResize="0"/>
          <p:nvPr/>
        </p:nvPicPr>
        <p:blipFill rotWithShape="1">
          <a:blip r:embed="rId3">
            <a:alphaModFix/>
          </a:blip>
          <a:srcRect/>
          <a:stretch/>
        </p:blipFill>
        <p:spPr>
          <a:xfrm>
            <a:off x="3499344" y="1369219"/>
            <a:ext cx="4965878" cy="3341313"/>
          </a:xfrm>
          <a:prstGeom prst="rect">
            <a:avLst/>
          </a:prstGeom>
          <a:noFill/>
          <a:ln>
            <a:noFill/>
          </a:ln>
        </p:spPr>
      </p:pic>
      <p:sp>
        <p:nvSpPr>
          <p:cNvPr id="263" name="Google Shape;263;p39"/>
          <p:cNvSpPr/>
          <p:nvPr/>
        </p:nvSpPr>
        <p:spPr>
          <a:xfrm>
            <a:off x="6778222" y="4710532"/>
            <a:ext cx="168700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(Al Dahdouh, </a:t>
            </a:r>
            <a:r>
              <a:rPr lang="en" sz="1400" b="0" i="0" u="sng" strike="noStrike">
                <a:solidFill>
                  <a:schemeClr val="hlink"/>
                </a:solidFill>
                <a:latin typeface="Arial"/>
                <a:ea typeface="Arial"/>
                <a:cs typeface="Arial"/>
                <a:sym typeface="Arial"/>
                <a:hlinkClick r:id="rId4"/>
              </a:rPr>
              <a:t>2017</a:t>
            </a:r>
            <a:r>
              <a:rPr lang="en" sz="1400" b="0" i="0" u="none" strike="noStrike">
                <a:solidFill>
                  <a:srgbClr val="000000"/>
                </a:solidFill>
                <a:latin typeface="Arial"/>
                <a:ea typeface="Arial"/>
                <a:cs typeface="Arial"/>
                <a:sym typeface="Arial"/>
              </a:rPr>
              <a:t>) </a:t>
            </a:r>
            <a:endParaRPr sz="14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0"/>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Basis for Connectivism in Research</a:t>
            </a:r>
            <a:endParaRPr sz="2400"/>
          </a:p>
        </p:txBody>
      </p:sp>
      <p:sp>
        <p:nvSpPr>
          <p:cNvPr id="269" name="Google Shape;269;p40"/>
          <p:cNvSpPr txBox="1">
            <a:spLocks noGrp="1"/>
          </p:cNvSpPr>
          <p:nvPr>
            <p:ph type="body" idx="1"/>
          </p:nvPr>
        </p:nvSpPr>
        <p:spPr>
          <a:xfrm>
            <a:off x="628650" y="1369219"/>
            <a:ext cx="2534020" cy="3263504"/>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Psychology</a:t>
            </a:r>
            <a:endParaRPr sz="1100"/>
          </a:p>
          <a:p>
            <a:pPr marL="254000" lvl="0" indent="-247650" algn="l" rtl="0">
              <a:spcBef>
                <a:spcPts val="800"/>
              </a:spcBef>
              <a:spcAft>
                <a:spcPts val="0"/>
              </a:spcAft>
              <a:buSzPts val="1300"/>
              <a:buChar char="▶"/>
            </a:pPr>
            <a:r>
              <a:rPr lang="en" sz="1700"/>
              <a:t>Neuroscience</a:t>
            </a:r>
            <a:endParaRPr sz="1100"/>
          </a:p>
          <a:p>
            <a:pPr marL="254000" lvl="0" indent="-247650" algn="l" rtl="0">
              <a:spcBef>
                <a:spcPts val="800"/>
              </a:spcBef>
              <a:spcAft>
                <a:spcPts val="0"/>
              </a:spcAft>
              <a:buSzPts val="1300"/>
              <a:buChar char="▶"/>
            </a:pPr>
            <a:r>
              <a:rPr lang="en" sz="1700"/>
              <a:t>Connectionism</a:t>
            </a:r>
            <a:endParaRPr sz="1100"/>
          </a:p>
          <a:p>
            <a:pPr marL="254000" lvl="0" indent="-247650" algn="l" rtl="0">
              <a:spcBef>
                <a:spcPts val="800"/>
              </a:spcBef>
              <a:spcAft>
                <a:spcPts val="0"/>
              </a:spcAft>
              <a:buSzPts val="1300"/>
              <a:buChar char="▶"/>
            </a:pPr>
            <a:r>
              <a:rPr lang="en" sz="1700"/>
              <a:t>Education</a:t>
            </a:r>
            <a:endParaRPr sz="1100"/>
          </a:p>
          <a:p>
            <a:pPr marL="254000" lvl="0" indent="-247650" algn="l" rtl="0">
              <a:spcBef>
                <a:spcPts val="800"/>
              </a:spcBef>
              <a:spcAft>
                <a:spcPts val="0"/>
              </a:spcAft>
              <a:buSzPts val="1300"/>
              <a:buChar char="▶"/>
            </a:pPr>
            <a:r>
              <a:rPr lang="en" sz="1700"/>
              <a:t>Chaos Theory</a:t>
            </a:r>
            <a:endParaRPr sz="1100"/>
          </a:p>
          <a:p>
            <a:pPr marL="254000" lvl="0" indent="-247650" algn="l" rtl="0">
              <a:spcBef>
                <a:spcPts val="800"/>
              </a:spcBef>
              <a:spcAft>
                <a:spcPts val="0"/>
              </a:spcAft>
              <a:buSzPts val="1300"/>
              <a:buChar char="▶"/>
            </a:pPr>
            <a:r>
              <a:rPr lang="en" sz="1700"/>
              <a:t>Complex Adaptive Systems</a:t>
            </a:r>
            <a:endParaRPr sz="1100"/>
          </a:p>
          <a:p>
            <a:pPr marL="254000" lvl="0" indent="-247650" algn="l" rtl="0">
              <a:spcBef>
                <a:spcPts val="800"/>
              </a:spcBef>
              <a:spcAft>
                <a:spcPts val="0"/>
              </a:spcAft>
              <a:buSzPts val="1300"/>
              <a:buChar char="▶"/>
            </a:pPr>
            <a:r>
              <a:rPr lang="en" sz="1700"/>
              <a:t>Sociology</a:t>
            </a:r>
            <a:endParaRPr sz="1700"/>
          </a:p>
        </p:txBody>
      </p:sp>
      <p:pic>
        <p:nvPicPr>
          <p:cNvPr id="270" name="Google Shape;270;p40"/>
          <p:cNvPicPr preferRelativeResize="0"/>
          <p:nvPr/>
        </p:nvPicPr>
        <p:blipFill rotWithShape="1">
          <a:blip r:embed="rId3">
            <a:alphaModFix/>
          </a:blip>
          <a:srcRect/>
          <a:stretch/>
        </p:blipFill>
        <p:spPr>
          <a:xfrm>
            <a:off x="3162670" y="1369219"/>
            <a:ext cx="5385162" cy="3051861"/>
          </a:xfrm>
          <a:prstGeom prst="rect">
            <a:avLst/>
          </a:prstGeom>
          <a:noFill/>
          <a:ln>
            <a:noFill/>
          </a:ln>
        </p:spPr>
      </p:pic>
      <p:sp>
        <p:nvSpPr>
          <p:cNvPr id="271" name="Google Shape;271;p40"/>
          <p:cNvSpPr/>
          <p:nvPr/>
        </p:nvSpPr>
        <p:spPr>
          <a:xfrm>
            <a:off x="6957012" y="4522283"/>
            <a:ext cx="159082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(AlDahdouh, 2018)</a:t>
            </a:r>
            <a:endParaRPr sz="14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Evidence for Success</a:t>
            </a:r>
            <a:endParaRPr sz="2400"/>
          </a:p>
        </p:txBody>
      </p:sp>
      <p:sp>
        <p:nvSpPr>
          <p:cNvPr id="277" name="Google Shape;277;p41"/>
          <p:cNvSpPr txBox="1">
            <a:spLocks noGrp="1"/>
          </p:cNvSpPr>
          <p:nvPr>
            <p:ph type="body" idx="1"/>
          </p:nvPr>
        </p:nvSpPr>
        <p:spPr>
          <a:xfrm>
            <a:off x="628650" y="1369219"/>
            <a:ext cx="2281007" cy="3263504"/>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Improved motivation</a:t>
            </a:r>
            <a:endParaRPr sz="1100"/>
          </a:p>
          <a:p>
            <a:pPr marL="254000" lvl="0" indent="-247650" algn="l" rtl="0">
              <a:spcBef>
                <a:spcPts val="800"/>
              </a:spcBef>
              <a:spcAft>
                <a:spcPts val="0"/>
              </a:spcAft>
              <a:buSzPts val="1300"/>
              <a:buChar char="▶"/>
            </a:pPr>
            <a:r>
              <a:rPr lang="en" sz="1700"/>
              <a:t>Improved ability to learn</a:t>
            </a:r>
            <a:endParaRPr sz="1100"/>
          </a:p>
          <a:p>
            <a:pPr marL="254000" lvl="0" indent="-247650" algn="l" rtl="0">
              <a:spcBef>
                <a:spcPts val="800"/>
              </a:spcBef>
              <a:spcAft>
                <a:spcPts val="0"/>
              </a:spcAft>
              <a:buSzPts val="1300"/>
              <a:buChar char="▶"/>
            </a:pPr>
            <a:r>
              <a:rPr lang="en" sz="1700"/>
              <a:t>Reduction of errors</a:t>
            </a:r>
            <a:endParaRPr sz="1100"/>
          </a:p>
          <a:p>
            <a:pPr marL="254000" lvl="0" indent="-247650" algn="l" rtl="0">
              <a:spcBef>
                <a:spcPts val="800"/>
              </a:spcBef>
              <a:spcAft>
                <a:spcPts val="0"/>
              </a:spcAft>
              <a:buSzPts val="1300"/>
              <a:buChar char="▶"/>
            </a:pPr>
            <a:r>
              <a:rPr lang="en" sz="1700"/>
              <a:t>Performance improvements</a:t>
            </a:r>
            <a:endParaRPr sz="1700"/>
          </a:p>
        </p:txBody>
      </p:sp>
      <p:pic>
        <p:nvPicPr>
          <p:cNvPr id="278" name="Google Shape;278;p41" descr="https://lh4.googleusercontent.com/EOhGHymbVsJxpxYeLzFDiG6s5LkPgBJDML4LahxfVRN8Opp-jUHtwUIrDW8Wo4pxwsUOGa2ofDjbgBUW6oxYrVfgS_BBm4yjBv1R9-Mq1r_0Eh1ouBASPC9XmFInL_gA8tzR6rOo"/>
          <p:cNvPicPr preferRelativeResize="0"/>
          <p:nvPr/>
        </p:nvPicPr>
        <p:blipFill rotWithShape="1">
          <a:blip r:embed="rId3">
            <a:alphaModFix/>
          </a:blip>
          <a:srcRect/>
          <a:stretch/>
        </p:blipFill>
        <p:spPr>
          <a:xfrm>
            <a:off x="3013945" y="1369219"/>
            <a:ext cx="5629921" cy="2778872"/>
          </a:xfrm>
          <a:prstGeom prst="rect">
            <a:avLst/>
          </a:prstGeom>
          <a:noFill/>
          <a:ln>
            <a:noFill/>
          </a:ln>
        </p:spPr>
      </p:pic>
      <p:sp>
        <p:nvSpPr>
          <p:cNvPr id="279" name="Google Shape;279;p41"/>
          <p:cNvSpPr/>
          <p:nvPr/>
        </p:nvSpPr>
        <p:spPr>
          <a:xfrm>
            <a:off x="6118421" y="4355723"/>
            <a:ext cx="2446824"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(Angelini and Gasbarri, 2018) </a:t>
            </a:r>
            <a:endParaRPr sz="14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Evidence for Success</a:t>
            </a:r>
            <a:endParaRPr sz="2400"/>
          </a:p>
        </p:txBody>
      </p:sp>
      <p:sp>
        <p:nvSpPr>
          <p:cNvPr id="285" name="Google Shape;285;p42"/>
          <p:cNvSpPr txBox="1">
            <a:spLocks noGrp="1"/>
          </p:cNvSpPr>
          <p:nvPr>
            <p:ph type="body" idx="1"/>
          </p:nvPr>
        </p:nvSpPr>
        <p:spPr>
          <a:xfrm>
            <a:off x="628650" y="1369219"/>
            <a:ext cx="2280900" cy="3263400"/>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Improved motivation</a:t>
            </a:r>
            <a:endParaRPr sz="1100"/>
          </a:p>
          <a:p>
            <a:pPr marL="254000" lvl="0" indent="-247650" algn="l" rtl="0">
              <a:spcBef>
                <a:spcPts val="800"/>
              </a:spcBef>
              <a:spcAft>
                <a:spcPts val="0"/>
              </a:spcAft>
              <a:buSzPts val="1300"/>
              <a:buChar char="▶"/>
            </a:pPr>
            <a:r>
              <a:rPr lang="en" sz="1700"/>
              <a:t>Improved ability to learn</a:t>
            </a:r>
            <a:endParaRPr sz="1100"/>
          </a:p>
          <a:p>
            <a:pPr marL="254000" lvl="0" indent="-247650" algn="l" rtl="0">
              <a:spcBef>
                <a:spcPts val="800"/>
              </a:spcBef>
              <a:spcAft>
                <a:spcPts val="0"/>
              </a:spcAft>
              <a:buSzPts val="1300"/>
              <a:buChar char="▶"/>
            </a:pPr>
            <a:r>
              <a:rPr lang="en" sz="1700"/>
              <a:t>Reduction of errors</a:t>
            </a:r>
            <a:endParaRPr sz="1100"/>
          </a:p>
          <a:p>
            <a:pPr marL="254000" lvl="0" indent="-247650" algn="l" rtl="0">
              <a:spcBef>
                <a:spcPts val="800"/>
              </a:spcBef>
              <a:spcAft>
                <a:spcPts val="0"/>
              </a:spcAft>
              <a:buSzPts val="1300"/>
              <a:buChar char="▶"/>
            </a:pPr>
            <a:r>
              <a:rPr lang="en" sz="1700"/>
              <a:t>Performance improvements</a:t>
            </a:r>
            <a:endParaRPr sz="1700"/>
          </a:p>
        </p:txBody>
      </p:sp>
      <p:sp>
        <p:nvSpPr>
          <p:cNvPr id="286" name="Google Shape;286;p42"/>
          <p:cNvSpPr/>
          <p:nvPr/>
        </p:nvSpPr>
        <p:spPr>
          <a:xfrm>
            <a:off x="4663952" y="4355725"/>
            <a:ext cx="3901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SzPts val="1100"/>
              <a:buNone/>
            </a:pPr>
            <a:r>
              <a:rPr lang="en"/>
              <a:t>(Fianu, et.al., 2018)</a:t>
            </a:r>
            <a:endParaRPr/>
          </a:p>
          <a:p>
            <a:pPr marL="0" marR="0" lvl="0" indent="0" algn="l" rtl="0">
              <a:spcBef>
                <a:spcPts val="0"/>
              </a:spcBef>
              <a:spcAft>
                <a:spcPts val="0"/>
              </a:spcAft>
              <a:buSzPts val="1100"/>
              <a:buNone/>
            </a:pPr>
            <a:endParaRPr/>
          </a:p>
          <a:p>
            <a:pPr marL="0" marR="0" lvl="0" indent="0" algn="l" rtl="0">
              <a:spcBef>
                <a:spcPts val="0"/>
              </a:spcBef>
              <a:spcAft>
                <a:spcPts val="0"/>
              </a:spcAft>
              <a:buSzPts val="1100"/>
              <a:buNone/>
            </a:pPr>
            <a:endParaRPr/>
          </a:p>
          <a:p>
            <a:pPr marL="0" marR="0" lvl="0" indent="0" algn="l" rtl="0">
              <a:spcBef>
                <a:spcPts val="0"/>
              </a:spcBef>
              <a:spcAft>
                <a:spcPts val="0"/>
              </a:spcAft>
              <a:buClr>
                <a:schemeClr val="dk1"/>
              </a:buClr>
              <a:buSzPts val="1100"/>
              <a:buFont typeface="Arial"/>
              <a:buNone/>
            </a:pPr>
            <a:endParaRPr/>
          </a:p>
          <a:p>
            <a:pPr marL="0" marR="0" lvl="0" indent="0" algn="l" rtl="0">
              <a:spcBef>
                <a:spcPts val="0"/>
              </a:spcBef>
              <a:spcAft>
                <a:spcPts val="0"/>
              </a:spcAft>
              <a:buClr>
                <a:schemeClr val="dk1"/>
              </a:buClr>
              <a:buSzPts val="1100"/>
              <a:buFont typeface="Arial"/>
              <a:buNone/>
            </a:pPr>
            <a:endParaRPr/>
          </a:p>
          <a:p>
            <a:pPr marL="0" marR="0" lvl="0" indent="0" algn="l" rtl="0">
              <a:spcBef>
                <a:spcPts val="0"/>
              </a:spcBef>
              <a:spcAft>
                <a:spcPts val="0"/>
              </a:spcAft>
              <a:buNone/>
            </a:pPr>
            <a:endParaRPr/>
          </a:p>
        </p:txBody>
      </p:sp>
      <p:pic>
        <p:nvPicPr>
          <p:cNvPr id="287" name="Google Shape;287;p42"/>
          <p:cNvPicPr preferRelativeResize="0"/>
          <p:nvPr/>
        </p:nvPicPr>
        <p:blipFill>
          <a:blip r:embed="rId3">
            <a:alphaModFix/>
          </a:blip>
          <a:stretch>
            <a:fillRect/>
          </a:stretch>
        </p:blipFill>
        <p:spPr>
          <a:xfrm>
            <a:off x="2770450" y="1205275"/>
            <a:ext cx="5968350" cy="3016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3"/>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Evidence for Success</a:t>
            </a:r>
            <a:endParaRPr sz="2400"/>
          </a:p>
        </p:txBody>
      </p:sp>
      <p:sp>
        <p:nvSpPr>
          <p:cNvPr id="293" name="Google Shape;293;p43"/>
          <p:cNvSpPr txBox="1">
            <a:spLocks noGrp="1"/>
          </p:cNvSpPr>
          <p:nvPr>
            <p:ph type="body" idx="1"/>
          </p:nvPr>
        </p:nvSpPr>
        <p:spPr>
          <a:xfrm>
            <a:off x="628650" y="1369219"/>
            <a:ext cx="2280900" cy="3263400"/>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Improved motivation</a:t>
            </a:r>
            <a:endParaRPr sz="1100"/>
          </a:p>
          <a:p>
            <a:pPr marL="254000" lvl="0" indent="-247650" algn="l" rtl="0">
              <a:spcBef>
                <a:spcPts val="800"/>
              </a:spcBef>
              <a:spcAft>
                <a:spcPts val="0"/>
              </a:spcAft>
              <a:buSzPts val="1300"/>
              <a:buChar char="▶"/>
            </a:pPr>
            <a:r>
              <a:rPr lang="en" sz="1700"/>
              <a:t>Improved ability to learn</a:t>
            </a:r>
            <a:endParaRPr sz="1100"/>
          </a:p>
          <a:p>
            <a:pPr marL="254000" lvl="0" indent="-247650" algn="l" rtl="0">
              <a:spcBef>
                <a:spcPts val="800"/>
              </a:spcBef>
              <a:spcAft>
                <a:spcPts val="0"/>
              </a:spcAft>
              <a:buSzPts val="1300"/>
              <a:buChar char="▶"/>
            </a:pPr>
            <a:r>
              <a:rPr lang="en" sz="1700"/>
              <a:t>Reduction of errors</a:t>
            </a:r>
            <a:endParaRPr sz="1100"/>
          </a:p>
          <a:p>
            <a:pPr marL="254000" lvl="0" indent="-247650" algn="l" rtl="0">
              <a:spcBef>
                <a:spcPts val="800"/>
              </a:spcBef>
              <a:spcAft>
                <a:spcPts val="0"/>
              </a:spcAft>
              <a:buSzPts val="1300"/>
              <a:buChar char="▶"/>
            </a:pPr>
            <a:r>
              <a:rPr lang="en" sz="1700"/>
              <a:t>Performance improvements</a:t>
            </a:r>
            <a:endParaRPr sz="1700"/>
          </a:p>
        </p:txBody>
      </p:sp>
      <p:sp>
        <p:nvSpPr>
          <p:cNvPr id="294" name="Google Shape;294;p43"/>
          <p:cNvSpPr/>
          <p:nvPr/>
        </p:nvSpPr>
        <p:spPr>
          <a:xfrm>
            <a:off x="4663952" y="4355725"/>
            <a:ext cx="3901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SzPts val="1100"/>
              <a:buNone/>
            </a:pPr>
            <a:r>
              <a:rPr lang="en"/>
              <a:t>(Zulkifley Mohamed and Nor Ubaidullah and Siti Yusof, 2018)</a:t>
            </a:r>
            <a:endParaRPr/>
          </a:p>
          <a:p>
            <a:pPr marL="0" marR="0" lvl="0" indent="0" algn="l" rtl="0">
              <a:spcBef>
                <a:spcPts val="0"/>
              </a:spcBef>
              <a:spcAft>
                <a:spcPts val="0"/>
              </a:spcAft>
              <a:buSzPts val="1100"/>
              <a:buNone/>
            </a:pPr>
            <a:endParaRPr/>
          </a:p>
          <a:p>
            <a:pPr marL="0" marR="0" lvl="0" indent="0" algn="l" rtl="0">
              <a:spcBef>
                <a:spcPts val="0"/>
              </a:spcBef>
              <a:spcAft>
                <a:spcPts val="0"/>
              </a:spcAft>
              <a:buSzPts val="1100"/>
              <a:buNone/>
            </a:pPr>
            <a:endParaRPr/>
          </a:p>
          <a:p>
            <a:pPr marL="0" marR="0" lvl="0" indent="0" algn="l" rtl="0">
              <a:spcBef>
                <a:spcPts val="0"/>
              </a:spcBef>
              <a:spcAft>
                <a:spcPts val="0"/>
              </a:spcAft>
              <a:buSzPts val="1100"/>
              <a:buNone/>
            </a:pPr>
            <a:endParaRPr/>
          </a:p>
          <a:p>
            <a:pPr marL="0" marR="0" lvl="0" indent="0" algn="l" rtl="0">
              <a:spcBef>
                <a:spcPts val="0"/>
              </a:spcBef>
              <a:spcAft>
                <a:spcPts val="0"/>
              </a:spcAft>
              <a:buNone/>
            </a:pPr>
            <a:endParaRPr/>
          </a:p>
        </p:txBody>
      </p:sp>
      <p:pic>
        <p:nvPicPr>
          <p:cNvPr id="295" name="Google Shape;295;p43"/>
          <p:cNvPicPr preferRelativeResize="0"/>
          <p:nvPr/>
        </p:nvPicPr>
        <p:blipFill>
          <a:blip r:embed="rId3">
            <a:alphaModFix/>
          </a:blip>
          <a:stretch>
            <a:fillRect/>
          </a:stretch>
        </p:blipFill>
        <p:spPr>
          <a:xfrm>
            <a:off x="3005550" y="1191550"/>
            <a:ext cx="5250400" cy="309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Moving Forward</a:t>
            </a:r>
            <a:endParaRPr sz="2400"/>
          </a:p>
        </p:txBody>
      </p:sp>
      <p:sp>
        <p:nvSpPr>
          <p:cNvPr id="301" name="Google Shape;301;p44"/>
          <p:cNvSpPr txBox="1">
            <a:spLocks noGrp="1"/>
          </p:cNvSpPr>
          <p:nvPr>
            <p:ph type="body" idx="1"/>
          </p:nvPr>
        </p:nvSpPr>
        <p:spPr>
          <a:xfrm>
            <a:off x="628650" y="1369219"/>
            <a:ext cx="2727000" cy="3263400"/>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Critical Thinking and Deep Learning</a:t>
            </a:r>
            <a:endParaRPr sz="1100"/>
          </a:p>
          <a:p>
            <a:pPr marL="254000" lvl="0" indent="-247650" algn="l" rtl="0">
              <a:spcBef>
                <a:spcPts val="800"/>
              </a:spcBef>
              <a:spcAft>
                <a:spcPts val="0"/>
              </a:spcAft>
              <a:buSzPts val="1300"/>
              <a:buChar char="▶"/>
            </a:pPr>
            <a:r>
              <a:rPr lang="en" sz="1700"/>
              <a:t>Rhizomatic Learning</a:t>
            </a:r>
            <a:endParaRPr sz="1100"/>
          </a:p>
          <a:p>
            <a:pPr marL="254000" lvl="0" indent="-247650" algn="l" rtl="0">
              <a:spcBef>
                <a:spcPts val="800"/>
              </a:spcBef>
              <a:spcAft>
                <a:spcPts val="0"/>
              </a:spcAft>
              <a:buSzPts val="1300"/>
              <a:buChar char="▶"/>
            </a:pPr>
            <a:r>
              <a:rPr lang="en" sz="1700"/>
              <a:t>Social Networking</a:t>
            </a:r>
            <a:endParaRPr sz="1100"/>
          </a:p>
          <a:p>
            <a:pPr marL="254000" lvl="0" indent="-247650" algn="l" rtl="0">
              <a:spcBef>
                <a:spcPts val="800"/>
              </a:spcBef>
              <a:spcAft>
                <a:spcPts val="0"/>
              </a:spcAft>
              <a:buSzPts val="1300"/>
              <a:buChar char="▶"/>
            </a:pPr>
            <a:r>
              <a:rPr lang="en" sz="1700"/>
              <a:t>Cognitive Cities</a:t>
            </a:r>
            <a:endParaRPr sz="1700"/>
          </a:p>
        </p:txBody>
      </p:sp>
      <p:pic>
        <p:nvPicPr>
          <p:cNvPr id="302" name="Google Shape;302;p44" descr="https://lh4.googleusercontent.com/JAHkifB4l7npTwlmVjVMYRUtrszZHpyq8jZoSVq3DewzlO3Gw7UJQN79fWt4fqZfk68DikwGNQGV3U6l3bSnUKlqLeJ99ADpPy8OZM-9n6DMwd_3WEvnadixWyMOhJaR8DcsbNAB"/>
          <p:cNvPicPr preferRelativeResize="0"/>
          <p:nvPr/>
        </p:nvPicPr>
        <p:blipFill rotWithShape="1">
          <a:blip r:embed="rId3">
            <a:alphaModFix/>
          </a:blip>
          <a:srcRect/>
          <a:stretch/>
        </p:blipFill>
        <p:spPr>
          <a:xfrm>
            <a:off x="3453390" y="1211674"/>
            <a:ext cx="5510487" cy="3329254"/>
          </a:xfrm>
          <a:prstGeom prst="rect">
            <a:avLst/>
          </a:prstGeom>
          <a:noFill/>
          <a:ln>
            <a:noFill/>
          </a:ln>
        </p:spPr>
      </p:pic>
      <p:sp>
        <p:nvSpPr>
          <p:cNvPr id="303" name="Google Shape;303;p44"/>
          <p:cNvSpPr/>
          <p:nvPr/>
        </p:nvSpPr>
        <p:spPr>
          <a:xfrm>
            <a:off x="6956612" y="4710373"/>
            <a:ext cx="18891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(Tabacchi, et.al., 2018)</a:t>
            </a:r>
            <a:endParaRPr sz="14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45"/>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Thinking of Connectivism More Widely</a:t>
            </a:r>
            <a:endParaRPr sz="2400" b="1"/>
          </a:p>
        </p:txBody>
      </p:sp>
      <p:sp>
        <p:nvSpPr>
          <p:cNvPr id="309" name="Google Shape;309;p45"/>
          <p:cNvSpPr txBox="1">
            <a:spLocks noGrp="1"/>
          </p:cNvSpPr>
          <p:nvPr>
            <p:ph type="body" idx="1"/>
          </p:nvPr>
        </p:nvSpPr>
        <p:spPr>
          <a:xfrm>
            <a:off x="508000" y="1620442"/>
            <a:ext cx="6447501" cy="2910580"/>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Building Relationships</a:t>
            </a:r>
            <a:endParaRPr sz="1100"/>
          </a:p>
          <a:p>
            <a:pPr marL="254000" lvl="0" indent="-247650" algn="l" rtl="0">
              <a:spcBef>
                <a:spcPts val="800"/>
              </a:spcBef>
              <a:spcAft>
                <a:spcPts val="0"/>
              </a:spcAft>
              <a:buSzPts val="1300"/>
              <a:buChar char="▶"/>
            </a:pPr>
            <a:r>
              <a:rPr lang="en" sz="1700"/>
              <a:t>Distributed Cognition</a:t>
            </a:r>
            <a:endParaRPr sz="1100"/>
          </a:p>
          <a:p>
            <a:pPr marL="254000" lvl="0" indent="-247650" algn="l" rtl="0">
              <a:spcBef>
                <a:spcPts val="800"/>
              </a:spcBef>
              <a:spcAft>
                <a:spcPts val="0"/>
              </a:spcAft>
              <a:buSzPts val="1300"/>
              <a:buChar char="▶"/>
            </a:pPr>
            <a:r>
              <a:rPr lang="en" sz="1700"/>
              <a:t>Co-Creation</a:t>
            </a:r>
            <a:endParaRPr sz="1100"/>
          </a:p>
        </p:txBody>
      </p:sp>
      <p:pic>
        <p:nvPicPr>
          <p:cNvPr id="310" name="Google Shape;310;p45"/>
          <p:cNvPicPr preferRelativeResize="0"/>
          <p:nvPr/>
        </p:nvPicPr>
        <p:blipFill rotWithShape="1">
          <a:blip r:embed="rId3">
            <a:alphaModFix/>
          </a:blip>
          <a:srcRect/>
          <a:stretch/>
        </p:blipFill>
        <p:spPr>
          <a:xfrm>
            <a:off x="3535047" y="1369219"/>
            <a:ext cx="5409932" cy="2978620"/>
          </a:xfrm>
          <a:prstGeom prst="rect">
            <a:avLst/>
          </a:prstGeom>
          <a:noFill/>
          <a:ln>
            <a:noFill/>
          </a:ln>
        </p:spPr>
      </p:pic>
      <p:sp>
        <p:nvSpPr>
          <p:cNvPr id="311" name="Google Shape;311;p45"/>
          <p:cNvSpPr/>
          <p:nvPr/>
        </p:nvSpPr>
        <p:spPr>
          <a:xfrm>
            <a:off x="3921711" y="4532789"/>
            <a:ext cx="4973714"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Arial"/>
                <a:ea typeface="Arial"/>
                <a:cs typeface="Arial"/>
                <a:sym typeface="Arial"/>
              </a:rPr>
              <a:t>Austen, Chen, Darlington, Daylamani-Zad, De’Cage and Farrant, 2014</a:t>
            </a:r>
            <a:endParaRPr sz="14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body" idx="1"/>
          </p:nvPr>
        </p:nvSpPr>
        <p:spPr>
          <a:xfrm>
            <a:off x="508000" y="3855269"/>
            <a:ext cx="6447600" cy="675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400"/>
              <a:t>https://www.downes.ca</a:t>
            </a:r>
            <a:endParaRPr sz="2400"/>
          </a:p>
        </p:txBody>
      </p:sp>
      <p:pic>
        <p:nvPicPr>
          <p:cNvPr id="317" name="Google Shape;317;p46"/>
          <p:cNvPicPr preferRelativeResize="0"/>
          <p:nvPr/>
        </p:nvPicPr>
        <p:blipFill>
          <a:blip r:embed="rId3">
            <a:alphaModFix/>
          </a:blip>
          <a:stretch>
            <a:fillRect/>
          </a:stretch>
        </p:blipFill>
        <p:spPr>
          <a:xfrm>
            <a:off x="547325" y="811349"/>
            <a:ext cx="4765426" cy="304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How Connectivism is Being Interpreted</a:t>
            </a:r>
            <a:endParaRPr sz="2400"/>
          </a:p>
        </p:txBody>
      </p:sp>
      <p:sp>
        <p:nvSpPr>
          <p:cNvPr id="196" name="Google Shape;196;p31"/>
          <p:cNvSpPr txBox="1">
            <a:spLocks noGrp="1"/>
          </p:cNvSpPr>
          <p:nvPr>
            <p:ph type="body" idx="1"/>
          </p:nvPr>
        </p:nvSpPr>
        <p:spPr>
          <a:xfrm>
            <a:off x="628650" y="1369225"/>
            <a:ext cx="2139000" cy="3263400"/>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Nature of Knowledge</a:t>
            </a:r>
            <a:endParaRPr sz="1100"/>
          </a:p>
          <a:p>
            <a:pPr marL="254000" lvl="0" indent="-247650" algn="l" rtl="0">
              <a:spcBef>
                <a:spcPts val="800"/>
              </a:spcBef>
              <a:spcAft>
                <a:spcPts val="0"/>
              </a:spcAft>
              <a:buSzPts val="1300"/>
              <a:buChar char="▶"/>
            </a:pPr>
            <a:r>
              <a:rPr lang="en" sz="1700"/>
              <a:t>Learning Process</a:t>
            </a:r>
            <a:endParaRPr sz="1100"/>
          </a:p>
          <a:p>
            <a:pPr marL="254000" lvl="0" indent="-247650" algn="l" rtl="0">
              <a:spcBef>
                <a:spcPts val="800"/>
              </a:spcBef>
              <a:spcAft>
                <a:spcPts val="0"/>
              </a:spcAft>
              <a:buSzPts val="1300"/>
              <a:buChar char="▶"/>
            </a:pPr>
            <a:r>
              <a:rPr lang="en" sz="1700"/>
              <a:t>Network Formation</a:t>
            </a:r>
            <a:endParaRPr sz="1100"/>
          </a:p>
          <a:p>
            <a:pPr marL="254000" lvl="0" indent="-247650" algn="l" rtl="0">
              <a:spcBef>
                <a:spcPts val="800"/>
              </a:spcBef>
              <a:spcAft>
                <a:spcPts val="0"/>
              </a:spcAft>
              <a:buSzPts val="1300"/>
              <a:buChar char="▶"/>
            </a:pPr>
            <a:r>
              <a:rPr lang="en" sz="1700"/>
              <a:t>Autonomy and Decision-Making</a:t>
            </a:r>
            <a:endParaRPr sz="1700"/>
          </a:p>
        </p:txBody>
      </p:sp>
      <p:pic>
        <p:nvPicPr>
          <p:cNvPr id="197" name="Google Shape;197;p31" descr="https://lh4.googleusercontent.com/OX0RqFHHAmtlDcreAf1V3lpED_o9I6p9MdseaJeQGlGOF1S6WEhJRcSusgzwQ-qj8uVb4-G5h5TVSyxr4rMkR7UCdBGO6LqQkskc1MnjwbNMjdyHUcW9-vianhhcGtGt1efVatuQ"/>
          <p:cNvPicPr preferRelativeResize="0"/>
          <p:nvPr/>
        </p:nvPicPr>
        <p:blipFill rotWithShape="1">
          <a:blip r:embed="rId3">
            <a:alphaModFix/>
          </a:blip>
          <a:srcRect/>
          <a:stretch/>
        </p:blipFill>
        <p:spPr>
          <a:xfrm>
            <a:off x="2709908" y="1268016"/>
            <a:ext cx="5686148" cy="3052660"/>
          </a:xfrm>
          <a:prstGeom prst="rect">
            <a:avLst/>
          </a:prstGeom>
          <a:noFill/>
          <a:ln>
            <a:noFill/>
          </a:ln>
        </p:spPr>
      </p:pic>
      <p:sp>
        <p:nvSpPr>
          <p:cNvPr id="198" name="Google Shape;198;p31"/>
          <p:cNvSpPr/>
          <p:nvPr/>
        </p:nvSpPr>
        <p:spPr>
          <a:xfrm>
            <a:off x="5791427" y="4320676"/>
            <a:ext cx="2408351"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solidFill>
                  <a:srgbClr val="000000"/>
                </a:solidFill>
                <a:latin typeface="Arial"/>
                <a:ea typeface="Arial"/>
                <a:cs typeface="Arial"/>
                <a:sym typeface="Arial"/>
              </a:rPr>
              <a:t>(Bowes and Swanwick, 2018)</a:t>
            </a:r>
            <a:endParaRPr sz="1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How Connectivism is Being Interpreted</a:t>
            </a:r>
            <a:endParaRPr sz="2400"/>
          </a:p>
        </p:txBody>
      </p:sp>
      <p:sp>
        <p:nvSpPr>
          <p:cNvPr id="204" name="Google Shape;204;p32"/>
          <p:cNvSpPr txBox="1">
            <a:spLocks noGrp="1"/>
          </p:cNvSpPr>
          <p:nvPr>
            <p:ph type="body" idx="1"/>
          </p:nvPr>
        </p:nvSpPr>
        <p:spPr>
          <a:xfrm>
            <a:off x="628650" y="1369225"/>
            <a:ext cx="2139000" cy="3263400"/>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Nature of Knowledge</a:t>
            </a:r>
            <a:endParaRPr sz="1100"/>
          </a:p>
          <a:p>
            <a:pPr marL="254000" lvl="0" indent="-247650" algn="l" rtl="0">
              <a:spcBef>
                <a:spcPts val="800"/>
              </a:spcBef>
              <a:spcAft>
                <a:spcPts val="0"/>
              </a:spcAft>
              <a:buSzPts val="1300"/>
              <a:buChar char="▶"/>
            </a:pPr>
            <a:r>
              <a:rPr lang="en" sz="1700"/>
              <a:t>Learning Process</a:t>
            </a:r>
            <a:endParaRPr sz="1100"/>
          </a:p>
          <a:p>
            <a:pPr marL="254000" lvl="0" indent="-247650" algn="l" rtl="0">
              <a:spcBef>
                <a:spcPts val="800"/>
              </a:spcBef>
              <a:spcAft>
                <a:spcPts val="0"/>
              </a:spcAft>
              <a:buSzPts val="1300"/>
              <a:buChar char="▶"/>
            </a:pPr>
            <a:r>
              <a:rPr lang="en" sz="1700"/>
              <a:t>Network Formation</a:t>
            </a:r>
            <a:endParaRPr sz="1100"/>
          </a:p>
          <a:p>
            <a:pPr marL="254000" lvl="0" indent="-247650" algn="l" rtl="0">
              <a:spcBef>
                <a:spcPts val="800"/>
              </a:spcBef>
              <a:spcAft>
                <a:spcPts val="0"/>
              </a:spcAft>
              <a:buSzPts val="1300"/>
              <a:buChar char="▶"/>
            </a:pPr>
            <a:r>
              <a:rPr lang="en" sz="1700"/>
              <a:t>Autonomy and Decision-Making</a:t>
            </a:r>
            <a:endParaRPr sz="1700"/>
          </a:p>
        </p:txBody>
      </p:sp>
      <p:sp>
        <p:nvSpPr>
          <p:cNvPr id="205" name="Google Shape;205;p32"/>
          <p:cNvSpPr/>
          <p:nvPr/>
        </p:nvSpPr>
        <p:spPr>
          <a:xfrm>
            <a:off x="5791427" y="4320676"/>
            <a:ext cx="24084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a:t>(Kultawanicha,  Koraneekija,  and  Na-Songkhlaa, 2015).</a:t>
            </a:r>
            <a:endParaRPr/>
          </a:p>
          <a:p>
            <a:pPr marL="0" marR="0" lvl="0" indent="0" algn="l" rtl="0">
              <a:spcBef>
                <a:spcPts val="0"/>
              </a:spcBef>
              <a:spcAft>
                <a:spcPts val="0"/>
              </a:spcAft>
              <a:buClr>
                <a:schemeClr val="dk1"/>
              </a:buClr>
              <a:buSzPts val="1100"/>
              <a:buFont typeface="Arial"/>
              <a:buNone/>
            </a:pPr>
            <a:endParaRPr/>
          </a:p>
          <a:p>
            <a:pPr marL="0" marR="0" lvl="0" indent="0" algn="l" rtl="0">
              <a:spcBef>
                <a:spcPts val="0"/>
              </a:spcBef>
              <a:spcAft>
                <a:spcPts val="0"/>
              </a:spcAft>
              <a:buNone/>
            </a:pPr>
            <a:endParaRPr/>
          </a:p>
        </p:txBody>
      </p:sp>
      <p:pic>
        <p:nvPicPr>
          <p:cNvPr id="206" name="Google Shape;206;p32"/>
          <p:cNvPicPr preferRelativeResize="0"/>
          <p:nvPr/>
        </p:nvPicPr>
        <p:blipFill>
          <a:blip r:embed="rId3">
            <a:alphaModFix/>
          </a:blip>
          <a:stretch>
            <a:fillRect/>
          </a:stretch>
        </p:blipFill>
        <p:spPr>
          <a:xfrm>
            <a:off x="2891850" y="1037950"/>
            <a:ext cx="5025574" cy="322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How Connectivism is Being Interpreted</a:t>
            </a:r>
            <a:endParaRPr sz="2400"/>
          </a:p>
        </p:txBody>
      </p:sp>
      <p:sp>
        <p:nvSpPr>
          <p:cNvPr id="212" name="Google Shape;212;p33"/>
          <p:cNvSpPr txBox="1">
            <a:spLocks noGrp="1"/>
          </p:cNvSpPr>
          <p:nvPr>
            <p:ph type="body" idx="1"/>
          </p:nvPr>
        </p:nvSpPr>
        <p:spPr>
          <a:xfrm>
            <a:off x="628650" y="1369225"/>
            <a:ext cx="2192400" cy="3263400"/>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Nature of Knowledge</a:t>
            </a:r>
            <a:endParaRPr sz="1100"/>
          </a:p>
          <a:p>
            <a:pPr marL="254000" lvl="0" indent="-247650" algn="l" rtl="0">
              <a:spcBef>
                <a:spcPts val="800"/>
              </a:spcBef>
              <a:spcAft>
                <a:spcPts val="0"/>
              </a:spcAft>
              <a:buSzPts val="1300"/>
              <a:buChar char="▶"/>
            </a:pPr>
            <a:r>
              <a:rPr lang="en" sz="1700"/>
              <a:t>Learning Process</a:t>
            </a:r>
            <a:endParaRPr sz="1100"/>
          </a:p>
          <a:p>
            <a:pPr marL="254000" lvl="0" indent="-247650" algn="l" rtl="0">
              <a:spcBef>
                <a:spcPts val="800"/>
              </a:spcBef>
              <a:spcAft>
                <a:spcPts val="0"/>
              </a:spcAft>
              <a:buSzPts val="1300"/>
              <a:buChar char="▶"/>
            </a:pPr>
            <a:r>
              <a:rPr lang="en" sz="1700"/>
              <a:t>Network Formation</a:t>
            </a:r>
            <a:endParaRPr sz="1100"/>
          </a:p>
          <a:p>
            <a:pPr marL="254000" lvl="0" indent="-247650" algn="l" rtl="0">
              <a:spcBef>
                <a:spcPts val="800"/>
              </a:spcBef>
              <a:spcAft>
                <a:spcPts val="0"/>
              </a:spcAft>
              <a:buSzPts val="1300"/>
              <a:buChar char="▶"/>
            </a:pPr>
            <a:r>
              <a:rPr lang="en" sz="1700"/>
              <a:t>Autonomy and Decision-Making</a:t>
            </a:r>
            <a:endParaRPr sz="1700"/>
          </a:p>
        </p:txBody>
      </p:sp>
      <p:sp>
        <p:nvSpPr>
          <p:cNvPr id="213" name="Google Shape;213;p33"/>
          <p:cNvSpPr/>
          <p:nvPr/>
        </p:nvSpPr>
        <p:spPr>
          <a:xfrm>
            <a:off x="5792395" y="4632722"/>
            <a:ext cx="2805913"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(Wang, Anderson and Chen, 2018)</a:t>
            </a:r>
            <a:endParaRPr sz="1400">
              <a:solidFill>
                <a:schemeClr val="dk1"/>
              </a:solidFill>
              <a:latin typeface="Arial"/>
              <a:ea typeface="Arial"/>
              <a:cs typeface="Arial"/>
              <a:sym typeface="Arial"/>
            </a:endParaRPr>
          </a:p>
        </p:txBody>
      </p:sp>
      <p:pic>
        <p:nvPicPr>
          <p:cNvPr id="214" name="Google Shape;214;p33"/>
          <p:cNvPicPr preferRelativeResize="0"/>
          <p:nvPr/>
        </p:nvPicPr>
        <p:blipFill rotWithShape="1">
          <a:blip r:embed="rId3">
            <a:alphaModFix/>
          </a:blip>
          <a:srcRect/>
          <a:stretch/>
        </p:blipFill>
        <p:spPr>
          <a:xfrm>
            <a:off x="2720038" y="1186244"/>
            <a:ext cx="5878270" cy="3387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Criticisms of Connectivism</a:t>
            </a:r>
            <a:endParaRPr sz="2400"/>
          </a:p>
        </p:txBody>
      </p:sp>
      <p:sp>
        <p:nvSpPr>
          <p:cNvPr id="220" name="Google Shape;220;p34"/>
          <p:cNvSpPr txBox="1">
            <a:spLocks noGrp="1"/>
          </p:cNvSpPr>
          <p:nvPr>
            <p:ph type="body" idx="1"/>
          </p:nvPr>
        </p:nvSpPr>
        <p:spPr>
          <a:xfrm>
            <a:off x="628650" y="1369219"/>
            <a:ext cx="2294323" cy="3263504"/>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Inability to Self-Direct</a:t>
            </a:r>
            <a:endParaRPr sz="1100"/>
          </a:p>
          <a:p>
            <a:pPr marL="254000" lvl="0" indent="-247650" algn="l" rtl="0">
              <a:spcBef>
                <a:spcPts val="800"/>
              </a:spcBef>
              <a:spcAft>
                <a:spcPts val="0"/>
              </a:spcAft>
              <a:buSzPts val="1300"/>
              <a:buChar char="▶"/>
            </a:pPr>
            <a:r>
              <a:rPr lang="en" sz="1700"/>
              <a:t>Disconnection, demoralization</a:t>
            </a:r>
            <a:endParaRPr sz="1700"/>
          </a:p>
        </p:txBody>
      </p:sp>
      <p:pic>
        <p:nvPicPr>
          <p:cNvPr id="221" name="Google Shape;221;p34" descr="https://lh4.googleusercontent.com/-QAN6aZLpSCVEZn6V-4KpahOdF1AAiW_1W1jDkN7doEbXQ0d2tz23liH9ts9WTRp5vZM8SAV6irr-HaoN1RHZb6GrAS9wmh6R_KBreQCYR3GuE1PCspOpNptFRqCyGFN5kOypZG6"/>
          <p:cNvPicPr preferRelativeResize="0"/>
          <p:nvPr/>
        </p:nvPicPr>
        <p:blipFill rotWithShape="1">
          <a:blip r:embed="rId3">
            <a:alphaModFix/>
          </a:blip>
          <a:srcRect/>
          <a:stretch/>
        </p:blipFill>
        <p:spPr>
          <a:xfrm>
            <a:off x="3240325" y="1261357"/>
            <a:ext cx="5185189" cy="2900050"/>
          </a:xfrm>
          <a:prstGeom prst="rect">
            <a:avLst/>
          </a:prstGeom>
          <a:noFill/>
          <a:ln>
            <a:noFill/>
          </a:ln>
        </p:spPr>
      </p:pic>
      <p:sp>
        <p:nvSpPr>
          <p:cNvPr id="222" name="Google Shape;222;p34"/>
          <p:cNvSpPr/>
          <p:nvPr/>
        </p:nvSpPr>
        <p:spPr>
          <a:xfrm>
            <a:off x="6834694" y="4235389"/>
            <a:ext cx="159082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(AlDahdouh, 2018)</a:t>
            </a:r>
            <a:endParaRPr sz="14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Connectivism as Pedagogy</a:t>
            </a:r>
            <a:endParaRPr sz="2400"/>
          </a:p>
        </p:txBody>
      </p:sp>
      <p:sp>
        <p:nvSpPr>
          <p:cNvPr id="228" name="Google Shape;228;p35"/>
          <p:cNvSpPr txBox="1">
            <a:spLocks noGrp="1"/>
          </p:cNvSpPr>
          <p:nvPr>
            <p:ph type="body" idx="1"/>
          </p:nvPr>
        </p:nvSpPr>
        <p:spPr>
          <a:xfrm>
            <a:off x="628650" y="1369219"/>
            <a:ext cx="2054626" cy="3263504"/>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MOOCs</a:t>
            </a:r>
            <a:endParaRPr sz="1100"/>
          </a:p>
          <a:p>
            <a:pPr marL="254000" lvl="0" indent="-247650" algn="l" rtl="0">
              <a:spcBef>
                <a:spcPts val="800"/>
              </a:spcBef>
              <a:spcAft>
                <a:spcPts val="0"/>
              </a:spcAft>
              <a:buSzPts val="1300"/>
              <a:buChar char="▶"/>
            </a:pPr>
            <a:r>
              <a:rPr lang="en" sz="1700"/>
              <a:t>Open Learning</a:t>
            </a:r>
            <a:endParaRPr sz="1100"/>
          </a:p>
          <a:p>
            <a:pPr marL="254000" lvl="0" indent="-247650" algn="l" rtl="0">
              <a:spcBef>
                <a:spcPts val="800"/>
              </a:spcBef>
              <a:spcAft>
                <a:spcPts val="0"/>
              </a:spcAft>
              <a:buSzPts val="1300"/>
              <a:buChar char="▶"/>
            </a:pPr>
            <a:r>
              <a:rPr lang="en" sz="1700"/>
              <a:t>Active Learning</a:t>
            </a:r>
            <a:endParaRPr sz="1100"/>
          </a:p>
          <a:p>
            <a:pPr marL="254000" lvl="0" indent="-247650" algn="l" rtl="0">
              <a:spcBef>
                <a:spcPts val="800"/>
              </a:spcBef>
              <a:spcAft>
                <a:spcPts val="0"/>
              </a:spcAft>
              <a:buSzPts val="1300"/>
              <a:buChar char="▶"/>
            </a:pPr>
            <a:r>
              <a:rPr lang="en" sz="1700"/>
              <a:t>Microlearning</a:t>
            </a:r>
            <a:endParaRPr sz="1700"/>
          </a:p>
        </p:txBody>
      </p:sp>
      <p:pic>
        <p:nvPicPr>
          <p:cNvPr id="229" name="Google Shape;229;p35"/>
          <p:cNvPicPr preferRelativeResize="0"/>
          <p:nvPr/>
        </p:nvPicPr>
        <p:blipFill rotWithShape="1">
          <a:blip r:embed="rId3">
            <a:alphaModFix/>
          </a:blip>
          <a:srcRect/>
          <a:stretch/>
        </p:blipFill>
        <p:spPr>
          <a:xfrm>
            <a:off x="2905355" y="1220229"/>
            <a:ext cx="5869523" cy="3021078"/>
          </a:xfrm>
          <a:prstGeom prst="rect">
            <a:avLst/>
          </a:prstGeom>
          <a:noFill/>
          <a:ln>
            <a:noFill/>
          </a:ln>
        </p:spPr>
      </p:pic>
      <p:sp>
        <p:nvSpPr>
          <p:cNvPr id="230" name="Google Shape;230;p35"/>
          <p:cNvSpPr/>
          <p:nvPr/>
        </p:nvSpPr>
        <p:spPr>
          <a:xfrm>
            <a:off x="5709437" y="4241307"/>
            <a:ext cx="2805913"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(Wang, Anderson and Chen, 2018)</a:t>
            </a:r>
            <a:endParaRPr sz="14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Connectivism as Pedagogy</a:t>
            </a:r>
            <a:endParaRPr sz="2400"/>
          </a:p>
        </p:txBody>
      </p:sp>
      <p:sp>
        <p:nvSpPr>
          <p:cNvPr id="236" name="Google Shape;236;p36"/>
          <p:cNvSpPr txBox="1">
            <a:spLocks noGrp="1"/>
          </p:cNvSpPr>
          <p:nvPr>
            <p:ph type="body" idx="1"/>
          </p:nvPr>
        </p:nvSpPr>
        <p:spPr>
          <a:xfrm>
            <a:off x="628650" y="1369219"/>
            <a:ext cx="2054626" cy="3263504"/>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MOOCs</a:t>
            </a:r>
            <a:endParaRPr sz="1100"/>
          </a:p>
          <a:p>
            <a:pPr marL="254000" lvl="0" indent="-247650" algn="l" rtl="0">
              <a:spcBef>
                <a:spcPts val="800"/>
              </a:spcBef>
              <a:spcAft>
                <a:spcPts val="0"/>
              </a:spcAft>
              <a:buSzPts val="1300"/>
              <a:buChar char="▶"/>
            </a:pPr>
            <a:r>
              <a:rPr lang="en" sz="1700"/>
              <a:t>Open Learning</a:t>
            </a:r>
            <a:endParaRPr sz="1100"/>
          </a:p>
          <a:p>
            <a:pPr marL="254000" lvl="0" indent="-247650" algn="l" rtl="0">
              <a:spcBef>
                <a:spcPts val="800"/>
              </a:spcBef>
              <a:spcAft>
                <a:spcPts val="0"/>
              </a:spcAft>
              <a:buSzPts val="1300"/>
              <a:buChar char="▶"/>
            </a:pPr>
            <a:r>
              <a:rPr lang="en" sz="1700"/>
              <a:t>Active Learning</a:t>
            </a:r>
            <a:endParaRPr sz="1100"/>
          </a:p>
          <a:p>
            <a:pPr marL="254000" lvl="0" indent="-247650" algn="l" rtl="0">
              <a:spcBef>
                <a:spcPts val="800"/>
              </a:spcBef>
              <a:spcAft>
                <a:spcPts val="0"/>
              </a:spcAft>
              <a:buSzPts val="1300"/>
              <a:buChar char="▶"/>
            </a:pPr>
            <a:r>
              <a:rPr lang="en" sz="1700"/>
              <a:t>Microlearning</a:t>
            </a:r>
            <a:endParaRPr sz="1700"/>
          </a:p>
        </p:txBody>
      </p:sp>
      <p:pic>
        <p:nvPicPr>
          <p:cNvPr id="237" name="Google Shape;237;p36" descr="https://lh6.googleusercontent.com/gPrDybhMajRWmSMjMYsOY0jkrxWsOKegBaHQJDtkQFGAmLRlOApxGgTbi4VP31PY2f8paPn_LrY8NhIIPgD3ojpJ1lzUsX31E-vKRuoxv_MljNFZV5bxVNcB87RN0NOH71UJynMl"/>
          <p:cNvPicPr preferRelativeResize="0"/>
          <p:nvPr/>
        </p:nvPicPr>
        <p:blipFill rotWithShape="1">
          <a:blip r:embed="rId3">
            <a:alphaModFix/>
          </a:blip>
          <a:srcRect/>
          <a:stretch/>
        </p:blipFill>
        <p:spPr>
          <a:xfrm>
            <a:off x="3047236" y="1180707"/>
            <a:ext cx="4856110" cy="3586608"/>
          </a:xfrm>
          <a:prstGeom prst="rect">
            <a:avLst/>
          </a:prstGeom>
          <a:noFill/>
          <a:ln>
            <a:noFill/>
          </a:ln>
        </p:spPr>
      </p:pic>
      <p:sp>
        <p:nvSpPr>
          <p:cNvPr id="238" name="Google Shape;238;p36"/>
          <p:cNvSpPr/>
          <p:nvPr/>
        </p:nvSpPr>
        <p:spPr>
          <a:xfrm>
            <a:off x="4663951" y="4767325"/>
            <a:ext cx="32394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(Fondo and Konstantinidis, 2018)</a:t>
            </a:r>
            <a:endParaRPr sz="1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Connectivism as Pedagogy</a:t>
            </a:r>
            <a:endParaRPr sz="2400"/>
          </a:p>
        </p:txBody>
      </p:sp>
      <p:sp>
        <p:nvSpPr>
          <p:cNvPr id="244" name="Google Shape;244;p37"/>
          <p:cNvSpPr txBox="1">
            <a:spLocks noGrp="1"/>
          </p:cNvSpPr>
          <p:nvPr>
            <p:ph type="body" idx="1"/>
          </p:nvPr>
        </p:nvSpPr>
        <p:spPr>
          <a:xfrm>
            <a:off x="628650" y="1369219"/>
            <a:ext cx="2261032" cy="3263504"/>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Collaboration / Cooperation</a:t>
            </a:r>
            <a:endParaRPr sz="1100"/>
          </a:p>
          <a:p>
            <a:pPr marL="254000" lvl="0" indent="-247650" algn="l" rtl="0">
              <a:spcBef>
                <a:spcPts val="800"/>
              </a:spcBef>
              <a:spcAft>
                <a:spcPts val="0"/>
              </a:spcAft>
              <a:buSzPts val="1300"/>
              <a:buChar char="▶"/>
            </a:pPr>
            <a:r>
              <a:rPr lang="en" sz="1700"/>
              <a:t>Personal Learning Networks</a:t>
            </a:r>
            <a:endParaRPr sz="1100"/>
          </a:p>
          <a:p>
            <a:pPr marL="254000" lvl="0" indent="-247650" algn="l" rtl="0">
              <a:spcBef>
                <a:spcPts val="800"/>
              </a:spcBef>
              <a:spcAft>
                <a:spcPts val="0"/>
              </a:spcAft>
              <a:buSzPts val="1300"/>
              <a:buChar char="▶"/>
            </a:pPr>
            <a:r>
              <a:rPr lang="en" sz="1700"/>
              <a:t>Global Learning</a:t>
            </a:r>
            <a:endParaRPr sz="1700"/>
          </a:p>
        </p:txBody>
      </p:sp>
      <p:pic>
        <p:nvPicPr>
          <p:cNvPr id="245" name="Google Shape;245;p37" descr="https://lh3.googleusercontent.com/pq8uq-OgWPRrlf5tkW_qzXno5nNNr4FERgi6Ei__0vU1fLL79Oi5Em3pxdCwJHZoNwrAz8MfsElobxwpG7wP_PWYcGtvA86wJPn0VCfLu4e21GoCQnlM93LZDX_SHlozWu648YSg"/>
          <p:cNvPicPr preferRelativeResize="0"/>
          <p:nvPr/>
        </p:nvPicPr>
        <p:blipFill rotWithShape="1">
          <a:blip r:embed="rId3">
            <a:alphaModFix/>
          </a:blip>
          <a:srcRect/>
          <a:stretch/>
        </p:blipFill>
        <p:spPr>
          <a:xfrm>
            <a:off x="3200377" y="1268016"/>
            <a:ext cx="5575648" cy="3286228"/>
          </a:xfrm>
          <a:prstGeom prst="rect">
            <a:avLst/>
          </a:prstGeom>
          <a:noFill/>
          <a:ln>
            <a:noFill/>
          </a:ln>
        </p:spPr>
      </p:pic>
      <p:sp>
        <p:nvSpPr>
          <p:cNvPr id="246" name="Google Shape;246;p37"/>
          <p:cNvSpPr/>
          <p:nvPr/>
        </p:nvSpPr>
        <p:spPr>
          <a:xfrm>
            <a:off x="6472483" y="4494223"/>
            <a:ext cx="2042867"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(Homanova, et.al., 2018)</a:t>
            </a:r>
            <a:endParaRPr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sz="2400"/>
              <a:t>Connectivism as a Theory of Learning</a:t>
            </a:r>
            <a:endParaRPr sz="2400"/>
          </a:p>
        </p:txBody>
      </p:sp>
      <p:sp>
        <p:nvSpPr>
          <p:cNvPr id="252" name="Google Shape;252;p38"/>
          <p:cNvSpPr txBox="1">
            <a:spLocks noGrp="1"/>
          </p:cNvSpPr>
          <p:nvPr>
            <p:ph type="body" idx="1"/>
          </p:nvPr>
        </p:nvSpPr>
        <p:spPr>
          <a:xfrm>
            <a:off x="628650" y="1369225"/>
            <a:ext cx="2361300" cy="3263400"/>
          </a:xfrm>
          <a:prstGeom prst="rect">
            <a:avLst/>
          </a:prstGeom>
          <a:noFill/>
          <a:ln>
            <a:noFill/>
          </a:ln>
        </p:spPr>
        <p:txBody>
          <a:bodyPr spcFirstLastPara="1" wrap="square" lIns="68575" tIns="34275" rIns="68575" bIns="34275" anchor="t" anchorCtr="0">
            <a:noAutofit/>
          </a:bodyPr>
          <a:lstStyle/>
          <a:p>
            <a:pPr marL="254000" lvl="0" indent="-247650" algn="l" rtl="0">
              <a:spcBef>
                <a:spcPts val="0"/>
              </a:spcBef>
              <a:spcAft>
                <a:spcPts val="0"/>
              </a:spcAft>
              <a:buSzPts val="1300"/>
              <a:buChar char="▶"/>
            </a:pPr>
            <a:r>
              <a:rPr lang="en" sz="1700"/>
              <a:t>Arguments that it’s Not</a:t>
            </a:r>
            <a:endParaRPr sz="1100"/>
          </a:p>
          <a:p>
            <a:pPr marL="254000" lvl="0" indent="-247650" algn="l" rtl="0">
              <a:spcBef>
                <a:spcPts val="800"/>
              </a:spcBef>
              <a:spcAft>
                <a:spcPts val="0"/>
              </a:spcAft>
              <a:buSzPts val="1300"/>
              <a:buChar char="▶"/>
            </a:pPr>
            <a:r>
              <a:rPr lang="en" sz="1700"/>
              <a:t>Does Not Explain Concept-Formation</a:t>
            </a:r>
            <a:endParaRPr sz="1100"/>
          </a:p>
          <a:p>
            <a:pPr marL="254000" lvl="0" indent="-247650" algn="l" rtl="0">
              <a:spcBef>
                <a:spcPts val="800"/>
              </a:spcBef>
              <a:spcAft>
                <a:spcPts val="0"/>
              </a:spcAft>
              <a:buSzPts val="1300"/>
              <a:buChar char="▶"/>
            </a:pPr>
            <a:r>
              <a:rPr lang="en" sz="1700"/>
              <a:t>Does Not Explain Teaching</a:t>
            </a:r>
            <a:endParaRPr sz="1700"/>
          </a:p>
          <a:p>
            <a:pPr marL="254000" lvl="0" indent="-247650" algn="l" rtl="0">
              <a:spcBef>
                <a:spcPts val="800"/>
              </a:spcBef>
              <a:spcAft>
                <a:spcPts val="0"/>
              </a:spcAft>
              <a:buSzPts val="1300"/>
              <a:buChar char="▶"/>
            </a:pPr>
            <a:r>
              <a:rPr lang="en" sz="1700"/>
              <a:t>Responses</a:t>
            </a:r>
            <a:endParaRPr sz="1100"/>
          </a:p>
          <a:p>
            <a:pPr marL="254000" lvl="0" indent="-190500" algn="l" rtl="0">
              <a:spcBef>
                <a:spcPts val="800"/>
              </a:spcBef>
              <a:spcAft>
                <a:spcPts val="0"/>
              </a:spcAft>
              <a:buSzPts val="1100"/>
              <a:buNone/>
            </a:pPr>
            <a:endParaRPr sz="1100"/>
          </a:p>
        </p:txBody>
      </p:sp>
      <p:pic>
        <p:nvPicPr>
          <p:cNvPr id="253" name="Google Shape;253;p38"/>
          <p:cNvPicPr preferRelativeResize="0"/>
          <p:nvPr/>
        </p:nvPicPr>
        <p:blipFill rotWithShape="1">
          <a:blip r:embed="rId3">
            <a:alphaModFix/>
          </a:blip>
          <a:srcRect/>
          <a:stretch/>
        </p:blipFill>
        <p:spPr>
          <a:xfrm>
            <a:off x="3098515" y="1439292"/>
            <a:ext cx="5277276" cy="1177400"/>
          </a:xfrm>
          <a:prstGeom prst="rect">
            <a:avLst/>
          </a:prstGeom>
          <a:noFill/>
          <a:ln>
            <a:noFill/>
          </a:ln>
        </p:spPr>
      </p:pic>
      <p:pic>
        <p:nvPicPr>
          <p:cNvPr id="254" name="Google Shape;254;p38"/>
          <p:cNvPicPr preferRelativeResize="0"/>
          <p:nvPr/>
        </p:nvPicPr>
        <p:blipFill rotWithShape="1">
          <a:blip r:embed="rId4">
            <a:alphaModFix/>
          </a:blip>
          <a:srcRect/>
          <a:stretch/>
        </p:blipFill>
        <p:spPr>
          <a:xfrm>
            <a:off x="3098515" y="2787967"/>
            <a:ext cx="5537540" cy="1559870"/>
          </a:xfrm>
          <a:prstGeom prst="rect">
            <a:avLst/>
          </a:prstGeom>
          <a:noFill/>
          <a:ln>
            <a:noFill/>
          </a:ln>
        </p:spPr>
      </p:pic>
      <p:sp>
        <p:nvSpPr>
          <p:cNvPr id="255" name="Google Shape;255;p38"/>
          <p:cNvSpPr/>
          <p:nvPr/>
        </p:nvSpPr>
        <p:spPr>
          <a:xfrm>
            <a:off x="6332923" y="4632722"/>
            <a:ext cx="2042867"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a:solidFill>
                  <a:srgbClr val="000000"/>
                </a:solidFill>
                <a:latin typeface="Arial"/>
                <a:ea typeface="Arial"/>
                <a:cs typeface="Arial"/>
                <a:sym typeface="Arial"/>
              </a:rPr>
              <a:t>(Homanova, et al., 2018)</a:t>
            </a:r>
            <a:endParaRPr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3346</Words>
  <Application>Microsoft Office PowerPoint</Application>
  <PresentationFormat>On-screen Show (16:9)</PresentationFormat>
  <Paragraphs>227</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Noto Sans Symbols</vt:lpstr>
      <vt:lpstr>Trebuchet MS</vt:lpstr>
      <vt:lpstr>Simple Light</vt:lpstr>
      <vt:lpstr>Facet</vt:lpstr>
      <vt:lpstr>Recent Work in Connectivism</vt:lpstr>
      <vt:lpstr>How Connectivism is Being Interpreted</vt:lpstr>
      <vt:lpstr>How Connectivism is Being Interpreted</vt:lpstr>
      <vt:lpstr>How Connectivism is Being Interpreted</vt:lpstr>
      <vt:lpstr>Criticisms of Connectivism</vt:lpstr>
      <vt:lpstr>Connectivism as Pedagogy</vt:lpstr>
      <vt:lpstr>Connectivism as Pedagogy</vt:lpstr>
      <vt:lpstr>Connectivism as Pedagogy</vt:lpstr>
      <vt:lpstr>Connectivism as a Theory of Learning</vt:lpstr>
      <vt:lpstr>Connectivism as a Theory of Learning</vt:lpstr>
      <vt:lpstr>Basis for Connectivism in Research</vt:lpstr>
      <vt:lpstr>Evidence for Success</vt:lpstr>
      <vt:lpstr>Evidence for Success</vt:lpstr>
      <vt:lpstr>Evidence for Success</vt:lpstr>
      <vt:lpstr>Moving Forward</vt:lpstr>
      <vt:lpstr>Thinking of Connectivism More Widely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Work in Connectivism</dc:title>
  <dc:creator>Downes, Stephen</dc:creator>
  <cp:lastModifiedBy>Downes, Stephen</cp:lastModifiedBy>
  <cp:revision>1</cp:revision>
  <dcterms:modified xsi:type="dcterms:W3CDTF">2019-03-04T18:53:17Z</dcterms:modified>
</cp:coreProperties>
</file>